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wmf" ContentType="image/x-wmf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297" r:id="rId2"/>
    <p:sldId id="259" r:id="rId3"/>
    <p:sldId id="260" r:id="rId4"/>
    <p:sldId id="262" r:id="rId5"/>
    <p:sldId id="265" r:id="rId6"/>
    <p:sldId id="266" r:id="rId7"/>
    <p:sldId id="267" r:id="rId8"/>
    <p:sldId id="282" r:id="rId9"/>
    <p:sldId id="261" r:id="rId10"/>
    <p:sldId id="269" r:id="rId11"/>
    <p:sldId id="268" r:id="rId12"/>
    <p:sldId id="270" r:id="rId13"/>
    <p:sldId id="276" r:id="rId14"/>
    <p:sldId id="278" r:id="rId15"/>
    <p:sldId id="271" r:id="rId16"/>
    <p:sldId id="277" r:id="rId17"/>
    <p:sldId id="272" r:id="rId18"/>
    <p:sldId id="274" r:id="rId19"/>
    <p:sldId id="275" r:id="rId20"/>
    <p:sldId id="283" r:id="rId21"/>
    <p:sldId id="279" r:id="rId22"/>
    <p:sldId id="280" r:id="rId23"/>
    <p:sldId id="281" r:id="rId24"/>
    <p:sldId id="299" r:id="rId25"/>
    <p:sldId id="300" r:id="rId26"/>
    <p:sldId id="325" r:id="rId27"/>
    <p:sldId id="320" r:id="rId28"/>
    <p:sldId id="323" r:id="rId29"/>
    <p:sldId id="324" r:id="rId30"/>
    <p:sldId id="296" r:id="rId31"/>
    <p:sldId id="302" r:id="rId32"/>
    <p:sldId id="303" r:id="rId33"/>
    <p:sldId id="304" r:id="rId34"/>
    <p:sldId id="305" r:id="rId35"/>
    <p:sldId id="306" r:id="rId36"/>
    <p:sldId id="307" r:id="rId37"/>
    <p:sldId id="308" r:id="rId38"/>
    <p:sldId id="309" r:id="rId39"/>
    <p:sldId id="301" r:id="rId40"/>
    <p:sldId id="294" r:id="rId41"/>
    <p:sldId id="319" r:id="rId42"/>
    <p:sldId id="273" r:id="rId43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82" autoAdjust="0"/>
    <p:restoredTop sz="94660"/>
  </p:normalViewPr>
  <p:slideViewPr>
    <p:cSldViewPr>
      <p:cViewPr>
        <p:scale>
          <a:sx n="75" d="100"/>
          <a:sy n="75" d="100"/>
        </p:scale>
        <p:origin x="-2940" y="-768"/>
      </p:cViewPr>
      <p:guideLst>
        <p:guide orient="horz" pos="2160"/>
        <p:guide pos="2880"/>
      </p:guideLst>
    </p:cSldViewPr>
  </p:slideViewPr>
  <p:notesTextViewPr>
    <p:cViewPr>
      <p:scale>
        <a:sx n="50" d="100"/>
        <a:sy n="5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image" Target="../media/image11.wmf"/><Relationship Id="rId1" Type="http://schemas.openxmlformats.org/officeDocument/2006/relationships/image" Target="../media/image10.wmf"/><Relationship Id="rId4" Type="http://schemas.openxmlformats.org/officeDocument/2006/relationships/image" Target="../media/image13.wmf"/></Relationships>
</file>

<file path=ppt/media/image1.png>
</file>

<file path=ppt/media/image10.wmf>
</file>

<file path=ppt/media/image11.wmf>
</file>

<file path=ppt/media/image12.wmf>
</file>

<file path=ppt/media/image13.wmf>
</file>

<file path=ppt/media/image14.png>
</file>

<file path=ppt/media/image2.png>
</file>

<file path=ppt/media/image3.png>
</file>

<file path=ppt/media/image4.png>
</file>

<file path=ppt/media/image5.wm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2C04AF-6F86-44EC-9F35-5259CB8C0636}" type="datetimeFigureOut">
              <a:rPr lang="pt-BR" smtClean="0"/>
              <a:t>15/06/2022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945E9D-65D8-4C56-BD12-57A8896003F8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945E9D-65D8-4C56-BD12-57A8896003F8}" type="slidenum">
              <a:rPr lang="pt-BR" smtClean="0"/>
              <a:t>9</a:t>
            </a:fld>
            <a:endParaRPr lang="pt-B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D628782-B44F-411A-9E2C-B285EDA31A39}" type="slidenum">
              <a:rPr lang="pt-BR"/>
              <a:pPr/>
              <a:t>41</a:t>
            </a:fld>
            <a:endParaRPr lang="pt-BR"/>
          </a:p>
        </p:txBody>
      </p:sp>
      <p:sp>
        <p:nvSpPr>
          <p:cNvPr id="161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ln/>
        </p:spPr>
      </p:sp>
      <p:sp>
        <p:nvSpPr>
          <p:cNvPr id="161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945E9D-65D8-4C56-BD12-57A8896003F8}" type="slidenum">
              <a:rPr lang="pt-BR" smtClean="0"/>
              <a:t>10</a:t>
            </a:fld>
            <a:endParaRPr lang="pt-B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945E9D-65D8-4C56-BD12-57A8896003F8}" type="slidenum">
              <a:rPr lang="pt-BR" smtClean="0"/>
              <a:t>11</a:t>
            </a:fld>
            <a:endParaRPr lang="pt-B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3DC5F5-BD2C-4AD1-BC6F-278701783F31}" type="slidenum">
              <a:rPr lang="pt-BR" smtClean="0"/>
              <a:pPr/>
              <a:t>24</a:t>
            </a:fld>
            <a:endParaRPr lang="pt-B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F652-1239-4282-AF38-EFB0DC07269E}" type="datetimeFigureOut">
              <a:rPr lang="pt-BR" smtClean="0"/>
              <a:t>15/06/2022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986EC-4831-449B-A290-9B512F55AEF4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F652-1239-4282-AF38-EFB0DC07269E}" type="datetimeFigureOut">
              <a:rPr lang="pt-BR" smtClean="0"/>
              <a:t>15/06/2022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986EC-4831-449B-A290-9B512F55AEF4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F652-1239-4282-AF38-EFB0DC07269E}" type="datetimeFigureOut">
              <a:rPr lang="pt-BR" smtClean="0"/>
              <a:t>15/06/2022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986EC-4831-449B-A290-9B512F55AEF4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F652-1239-4282-AF38-EFB0DC07269E}" type="datetimeFigureOut">
              <a:rPr lang="pt-BR" smtClean="0"/>
              <a:t>15/06/2022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986EC-4831-449B-A290-9B512F55AEF4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F652-1239-4282-AF38-EFB0DC07269E}" type="datetimeFigureOut">
              <a:rPr lang="pt-BR" smtClean="0"/>
              <a:t>15/06/2022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986EC-4831-449B-A290-9B512F55AEF4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F652-1239-4282-AF38-EFB0DC07269E}" type="datetimeFigureOut">
              <a:rPr lang="pt-BR" smtClean="0"/>
              <a:t>15/06/2022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986EC-4831-449B-A290-9B512F55AEF4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F652-1239-4282-AF38-EFB0DC07269E}" type="datetimeFigureOut">
              <a:rPr lang="pt-BR" smtClean="0"/>
              <a:t>15/06/2022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986EC-4831-449B-A290-9B512F55AEF4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F652-1239-4282-AF38-EFB0DC07269E}" type="datetimeFigureOut">
              <a:rPr lang="pt-BR" smtClean="0"/>
              <a:t>15/06/2022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986EC-4831-449B-A290-9B512F55AEF4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F652-1239-4282-AF38-EFB0DC07269E}" type="datetimeFigureOut">
              <a:rPr lang="pt-BR" smtClean="0"/>
              <a:t>15/06/2022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986EC-4831-449B-A290-9B512F55AEF4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F652-1239-4282-AF38-EFB0DC07269E}" type="datetimeFigureOut">
              <a:rPr lang="pt-BR" smtClean="0"/>
              <a:t>15/06/2022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986EC-4831-449B-A290-9B512F55AEF4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F652-1239-4282-AF38-EFB0DC07269E}" type="datetimeFigureOut">
              <a:rPr lang="pt-BR" smtClean="0"/>
              <a:t>15/06/2022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986EC-4831-449B-A290-9B512F55AEF4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71F652-1239-4282-AF38-EFB0DC07269E}" type="datetimeFigureOut">
              <a:rPr lang="pt-BR" smtClean="0"/>
              <a:t>15/06/2022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986EC-4831-449B-A290-9B512F55AEF4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4.bin"/><Relationship Id="rId5" Type="http://schemas.openxmlformats.org/officeDocument/2006/relationships/oleObject" Target="../embeddings/oleObject3.bin"/><Relationship Id="rId4" Type="http://schemas.openxmlformats.org/officeDocument/2006/relationships/oleObject" Target="../embeddings/oleObject2.bin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5"/>
          <p:cNvGrpSpPr/>
          <p:nvPr/>
        </p:nvGrpSpPr>
        <p:grpSpPr>
          <a:xfrm>
            <a:off x="1763688" y="1988840"/>
            <a:ext cx="5904656" cy="4437112"/>
            <a:chOff x="179512" y="-747464"/>
            <a:chExt cx="8640960" cy="6840760"/>
          </a:xfrm>
        </p:grpSpPr>
        <p:pic>
          <p:nvPicPr>
            <p:cNvPr id="13314" name="Picture 2" descr="http://www.netquest.com/blog/wp-content/uploads/2015/09/amostra.png"/>
            <p:cNvPicPr>
              <a:picLocks noChangeAspect="1" noChangeArrowheads="1"/>
            </p:cNvPicPr>
            <p:nvPr/>
          </p:nvPicPr>
          <p:blipFill>
            <a:blip r:embed="rId2" cstate="print"/>
            <a:srcRect r="5893" b="1212"/>
            <a:stretch>
              <a:fillRect/>
            </a:stretch>
          </p:blipFill>
          <p:spPr bwMode="auto">
            <a:xfrm>
              <a:off x="179512" y="-747464"/>
              <a:ext cx="8640960" cy="6840760"/>
            </a:xfrm>
            <a:prstGeom prst="rect">
              <a:avLst/>
            </a:prstGeom>
            <a:noFill/>
          </p:spPr>
        </p:pic>
        <p:sp>
          <p:nvSpPr>
            <p:cNvPr id="4" name="Retângulo 3"/>
            <p:cNvSpPr/>
            <p:nvPr/>
          </p:nvSpPr>
          <p:spPr>
            <a:xfrm>
              <a:off x="3275856" y="5589240"/>
              <a:ext cx="1728192" cy="3600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" name="Retângulo 4"/>
            <p:cNvSpPr/>
            <p:nvPr/>
          </p:nvSpPr>
          <p:spPr>
            <a:xfrm>
              <a:off x="6876256" y="5106450"/>
              <a:ext cx="1728192" cy="3600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8" name="Text Box 8"/>
          <p:cNvSpPr txBox="1">
            <a:spLocks noChangeArrowheads="1"/>
          </p:cNvSpPr>
          <p:nvPr/>
        </p:nvSpPr>
        <p:spPr bwMode="auto">
          <a:xfrm>
            <a:off x="539750" y="1013827"/>
            <a:ext cx="7927975" cy="830997"/>
          </a:xfrm>
          <a:prstGeom prst="rect">
            <a:avLst/>
          </a:prstGeom>
          <a:solidFill>
            <a:srgbClr val="002060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pt-BR" sz="4800" b="1" dirty="0" smtClean="0">
                <a:solidFill>
                  <a:schemeClr val="bg2"/>
                </a:solidFill>
              </a:rPr>
              <a:t>Planejamento Amostral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cidade_feliz_quantos_aprovam_o_projeto_populacao_900_pessoas.png"/>
          <p:cNvPicPr>
            <a:picLocks noChangeAspect="1"/>
          </p:cNvPicPr>
          <p:nvPr/>
        </p:nvPicPr>
        <p:blipFill>
          <a:blip r:embed="rId3" cstate="print"/>
          <a:srcRect l="21884" t="34581" r="50598" b="41953"/>
          <a:stretch>
            <a:fillRect/>
          </a:stretch>
        </p:blipFill>
        <p:spPr>
          <a:xfrm>
            <a:off x="539552" y="476672"/>
            <a:ext cx="3630992" cy="3096344"/>
          </a:xfrm>
          <a:prstGeom prst="rect">
            <a:avLst/>
          </a:prstGeom>
        </p:spPr>
      </p:pic>
      <p:sp>
        <p:nvSpPr>
          <p:cNvPr id="3" name="Elipse 2"/>
          <p:cNvSpPr/>
          <p:nvPr/>
        </p:nvSpPr>
        <p:spPr>
          <a:xfrm>
            <a:off x="559767" y="548680"/>
            <a:ext cx="3480151" cy="2990354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6" name="Conector de seta reta 5"/>
          <p:cNvCxnSpPr/>
          <p:nvPr/>
        </p:nvCxnSpPr>
        <p:spPr>
          <a:xfrm>
            <a:off x="9324528" y="2564904"/>
            <a:ext cx="914400" cy="914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m 9" descr="cidade_feliz_quantos_aprovam_o_projeto_populacao_900_pessoas.png"/>
          <p:cNvPicPr>
            <a:picLocks noChangeAspect="1"/>
          </p:cNvPicPr>
          <p:nvPr/>
        </p:nvPicPr>
        <p:blipFill>
          <a:blip r:embed="rId3" cstate="print"/>
          <a:srcRect l="13585" t="17291" r="66654" b="61713"/>
          <a:stretch>
            <a:fillRect/>
          </a:stretch>
        </p:blipFill>
        <p:spPr>
          <a:xfrm>
            <a:off x="539552" y="4149080"/>
            <a:ext cx="1993642" cy="2118245"/>
          </a:xfrm>
          <a:prstGeom prst="rect">
            <a:avLst/>
          </a:prstGeom>
        </p:spPr>
      </p:pic>
      <p:sp>
        <p:nvSpPr>
          <p:cNvPr id="12" name="Retângulo 11"/>
          <p:cNvSpPr/>
          <p:nvPr/>
        </p:nvSpPr>
        <p:spPr>
          <a:xfrm>
            <a:off x="523676" y="4155430"/>
            <a:ext cx="2032100" cy="208188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 descr="cidade_feliz_quantos_aprovam_o_projeto_populacao_900_pessoas.png"/>
          <p:cNvPicPr>
            <a:picLocks noChangeAspect="1"/>
          </p:cNvPicPr>
          <p:nvPr/>
        </p:nvPicPr>
        <p:blipFill>
          <a:blip r:embed="rId3" cstate="print"/>
          <a:srcRect l="60517" t="25936" r="17252" b="59243"/>
          <a:stretch>
            <a:fillRect/>
          </a:stretch>
        </p:blipFill>
        <p:spPr>
          <a:xfrm>
            <a:off x="5652120" y="4077072"/>
            <a:ext cx="2422872" cy="1536171"/>
          </a:xfrm>
          <a:prstGeom prst="rect">
            <a:avLst/>
          </a:prstGeom>
        </p:spPr>
      </p:pic>
      <p:sp>
        <p:nvSpPr>
          <p:cNvPr id="14" name="Hexágono 13"/>
          <p:cNvSpPr/>
          <p:nvPr/>
        </p:nvSpPr>
        <p:spPr>
          <a:xfrm>
            <a:off x="5554712" y="4149080"/>
            <a:ext cx="2560284" cy="1440160"/>
          </a:xfrm>
          <a:prstGeom prst="hexagon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/>
          <p:cNvSpPr txBox="1"/>
          <p:nvPr/>
        </p:nvSpPr>
        <p:spPr>
          <a:xfrm>
            <a:off x="6156176" y="2852936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16 a favor</a:t>
            </a:r>
          </a:p>
          <a:p>
            <a:pPr marL="342900" indent="-342900"/>
            <a:r>
              <a:rPr lang="pt-BR" dirty="0" smtClean="0"/>
              <a:t>14 contra</a:t>
            </a:r>
          </a:p>
          <a:p>
            <a:pPr marL="342900" indent="-342900"/>
            <a:r>
              <a:rPr lang="pt-BR" dirty="0" smtClean="0"/>
              <a:t>16/30 = 53,33%</a:t>
            </a:r>
            <a:endParaRPr lang="pt-BR" dirty="0"/>
          </a:p>
        </p:txBody>
      </p:sp>
      <p:pic>
        <p:nvPicPr>
          <p:cNvPr id="17" name="Imagem 16" descr="cidade_feliz_quantos_aprovam_o_projeto_populacao_900_pessoas.png"/>
          <p:cNvPicPr>
            <a:picLocks noChangeAspect="1"/>
          </p:cNvPicPr>
          <p:nvPr/>
        </p:nvPicPr>
        <p:blipFill>
          <a:blip r:embed="rId3" cstate="print"/>
          <a:srcRect l="16055" t="62987" r="66654" b="9842"/>
          <a:stretch>
            <a:fillRect/>
          </a:stretch>
        </p:blipFill>
        <p:spPr>
          <a:xfrm>
            <a:off x="6012160" y="548680"/>
            <a:ext cx="1432610" cy="2251244"/>
          </a:xfrm>
          <a:prstGeom prst="rect">
            <a:avLst/>
          </a:prstGeom>
        </p:spPr>
      </p:pic>
      <p:sp>
        <p:nvSpPr>
          <p:cNvPr id="18" name="Triângulo isósceles 17"/>
          <p:cNvSpPr/>
          <p:nvPr/>
        </p:nvSpPr>
        <p:spPr>
          <a:xfrm>
            <a:off x="5962480" y="548680"/>
            <a:ext cx="1458090" cy="2232248"/>
          </a:xfrm>
          <a:prstGeom prst="triangl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/>
          <p:cNvSpPr txBox="1"/>
          <p:nvPr/>
        </p:nvSpPr>
        <p:spPr>
          <a:xfrm>
            <a:off x="2915816" y="3429000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33 a favor</a:t>
            </a:r>
          </a:p>
          <a:p>
            <a:pPr marL="342900" indent="-342900"/>
            <a:r>
              <a:rPr lang="pt-BR" dirty="0" smtClean="0"/>
              <a:t>24 contra</a:t>
            </a:r>
          </a:p>
          <a:p>
            <a:pPr marL="342900" indent="-342900"/>
            <a:r>
              <a:rPr lang="pt-BR" dirty="0" smtClean="0"/>
              <a:t>33/57 = 57,89%</a:t>
            </a:r>
            <a:endParaRPr lang="pt-BR" dirty="0"/>
          </a:p>
        </p:txBody>
      </p:sp>
      <p:sp>
        <p:nvSpPr>
          <p:cNvPr id="21" name="CaixaDeTexto 20"/>
          <p:cNvSpPr txBox="1"/>
          <p:nvPr/>
        </p:nvSpPr>
        <p:spPr>
          <a:xfrm>
            <a:off x="2771800" y="5445224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25 a favor</a:t>
            </a:r>
          </a:p>
          <a:p>
            <a:pPr marL="342900" indent="-342900"/>
            <a:r>
              <a:rPr lang="pt-BR" dirty="0" smtClean="0"/>
              <a:t>17 contra</a:t>
            </a:r>
          </a:p>
          <a:p>
            <a:pPr marL="342900" indent="-342900"/>
            <a:r>
              <a:rPr lang="pt-BR" dirty="0" smtClean="0"/>
              <a:t>25/42 = 59,52%</a:t>
            </a:r>
            <a:endParaRPr lang="pt-BR" dirty="0"/>
          </a:p>
        </p:txBody>
      </p:sp>
      <p:sp>
        <p:nvSpPr>
          <p:cNvPr id="22" name="CaixaDeTexto 21"/>
          <p:cNvSpPr txBox="1"/>
          <p:nvPr/>
        </p:nvSpPr>
        <p:spPr>
          <a:xfrm>
            <a:off x="6228184" y="5657671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18 a favor</a:t>
            </a:r>
          </a:p>
          <a:p>
            <a:pPr marL="342900" indent="-342900"/>
            <a:r>
              <a:rPr lang="pt-BR" dirty="0" smtClean="0"/>
              <a:t>15 contra</a:t>
            </a:r>
          </a:p>
          <a:p>
            <a:pPr marL="342900" indent="-342900"/>
            <a:r>
              <a:rPr lang="pt-BR" dirty="0" smtClean="0"/>
              <a:t>18/33 = 54,54%</a:t>
            </a:r>
            <a:endParaRPr lang="pt-BR" dirty="0"/>
          </a:p>
        </p:txBody>
      </p:sp>
      <p:sp>
        <p:nvSpPr>
          <p:cNvPr id="15" name="Retângulo 14"/>
          <p:cNvSpPr/>
          <p:nvPr/>
        </p:nvSpPr>
        <p:spPr>
          <a:xfrm>
            <a:off x="0" y="2492896"/>
            <a:ext cx="9144000" cy="295232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sz="3200" dirty="0" smtClean="0"/>
              <a:t>	</a:t>
            </a:r>
          </a:p>
          <a:p>
            <a:pPr algn="just"/>
            <a:r>
              <a:rPr lang="pt-BR" sz="3200" dirty="0"/>
              <a:t>	</a:t>
            </a:r>
            <a:endParaRPr lang="pt-BR" b="1" dirty="0" smtClean="0"/>
          </a:p>
          <a:p>
            <a:pPr algn="just"/>
            <a:endParaRPr lang="pt-BR" dirty="0"/>
          </a:p>
        </p:txBody>
      </p:sp>
      <p:sp>
        <p:nvSpPr>
          <p:cNvPr id="23" name="Retângulo 22"/>
          <p:cNvSpPr/>
          <p:nvPr/>
        </p:nvSpPr>
        <p:spPr>
          <a:xfrm>
            <a:off x="827584" y="2204864"/>
            <a:ext cx="7128792" cy="3168352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sz="3200" dirty="0" smtClean="0"/>
              <a:t>	</a:t>
            </a:r>
          </a:p>
          <a:p>
            <a:pPr algn="just"/>
            <a:r>
              <a:rPr lang="pt-BR" sz="3200" dirty="0" smtClean="0"/>
              <a:t>Temos muitos métodos,....</a:t>
            </a:r>
          </a:p>
          <a:p>
            <a:pPr algn="just"/>
            <a:r>
              <a:rPr lang="pt-BR" dirty="0" smtClean="0"/>
              <a:t> mas todas as abordagem </a:t>
            </a:r>
            <a:r>
              <a:rPr lang="pt-BR" b="1" dirty="0" smtClean="0"/>
              <a:t>aleatórias </a:t>
            </a:r>
            <a:r>
              <a:rPr lang="pt-BR" dirty="0" smtClean="0"/>
              <a:t>chegaram a </a:t>
            </a:r>
            <a:r>
              <a:rPr lang="pt-BR" b="1" dirty="0" smtClean="0"/>
              <a:t>estimativas da proporção a favor parecidas .</a:t>
            </a:r>
          </a:p>
          <a:p>
            <a:pPr algn="just"/>
            <a:endParaRPr lang="pt-BR" b="1" dirty="0" smtClean="0"/>
          </a:p>
          <a:p>
            <a:pPr algn="just"/>
            <a:r>
              <a:rPr lang="pt-BR" b="1" dirty="0" smtClean="0"/>
              <a:t>Cumpre registrar que o valor encontrado na amostra não exatamente igual. Temos um erro aleatório  (de vez em quando para mais de vez em quando para menos). </a:t>
            </a:r>
          </a:p>
          <a:p>
            <a:pPr algn="just"/>
            <a:endParaRPr lang="pt-BR" b="1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cidade_feliz_quantos_aprovam_o_projeto_populacao_900_pessoas.png"/>
          <p:cNvPicPr>
            <a:picLocks noChangeAspect="1"/>
          </p:cNvPicPr>
          <p:nvPr/>
        </p:nvPicPr>
        <p:blipFill>
          <a:blip r:embed="rId3" cstate="print"/>
          <a:srcRect l="21884" t="34581" r="50598" b="41953"/>
          <a:stretch>
            <a:fillRect/>
          </a:stretch>
        </p:blipFill>
        <p:spPr>
          <a:xfrm>
            <a:off x="539552" y="476672"/>
            <a:ext cx="3630992" cy="3096344"/>
          </a:xfrm>
          <a:prstGeom prst="rect">
            <a:avLst/>
          </a:prstGeom>
        </p:spPr>
      </p:pic>
      <p:sp>
        <p:nvSpPr>
          <p:cNvPr id="3" name="Elipse 2"/>
          <p:cNvSpPr/>
          <p:nvPr/>
        </p:nvSpPr>
        <p:spPr>
          <a:xfrm>
            <a:off x="559767" y="548680"/>
            <a:ext cx="3480151" cy="2990354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6" name="Conector de seta reta 5"/>
          <p:cNvCxnSpPr/>
          <p:nvPr/>
        </p:nvCxnSpPr>
        <p:spPr>
          <a:xfrm>
            <a:off x="9324528" y="2564904"/>
            <a:ext cx="914400" cy="914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m 9" descr="cidade_feliz_quantos_aprovam_o_projeto_populacao_900_pessoas.png"/>
          <p:cNvPicPr>
            <a:picLocks noChangeAspect="1"/>
          </p:cNvPicPr>
          <p:nvPr/>
        </p:nvPicPr>
        <p:blipFill>
          <a:blip r:embed="rId3" cstate="print"/>
          <a:srcRect l="13585" t="17291" r="66654" b="61713"/>
          <a:stretch>
            <a:fillRect/>
          </a:stretch>
        </p:blipFill>
        <p:spPr>
          <a:xfrm>
            <a:off x="539552" y="4149080"/>
            <a:ext cx="1993642" cy="2118245"/>
          </a:xfrm>
          <a:prstGeom prst="rect">
            <a:avLst/>
          </a:prstGeom>
        </p:spPr>
      </p:pic>
      <p:sp>
        <p:nvSpPr>
          <p:cNvPr id="12" name="Retângulo 11"/>
          <p:cNvSpPr/>
          <p:nvPr/>
        </p:nvSpPr>
        <p:spPr>
          <a:xfrm>
            <a:off x="523676" y="4155430"/>
            <a:ext cx="2032100" cy="208188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 descr="cidade_feliz_quantos_aprovam_o_projeto_populacao_900_pessoas.png"/>
          <p:cNvPicPr>
            <a:picLocks noChangeAspect="1"/>
          </p:cNvPicPr>
          <p:nvPr/>
        </p:nvPicPr>
        <p:blipFill>
          <a:blip r:embed="rId3" cstate="print"/>
          <a:srcRect l="60517" t="25936" r="17252" b="59243"/>
          <a:stretch>
            <a:fillRect/>
          </a:stretch>
        </p:blipFill>
        <p:spPr>
          <a:xfrm>
            <a:off x="5652120" y="4077072"/>
            <a:ext cx="2422872" cy="1536171"/>
          </a:xfrm>
          <a:prstGeom prst="rect">
            <a:avLst/>
          </a:prstGeom>
        </p:spPr>
      </p:pic>
      <p:sp>
        <p:nvSpPr>
          <p:cNvPr id="14" name="Hexágono 13"/>
          <p:cNvSpPr/>
          <p:nvPr/>
        </p:nvSpPr>
        <p:spPr>
          <a:xfrm>
            <a:off x="5554712" y="4149080"/>
            <a:ext cx="2560284" cy="1440160"/>
          </a:xfrm>
          <a:prstGeom prst="hexagon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/>
          <p:cNvSpPr txBox="1"/>
          <p:nvPr/>
        </p:nvSpPr>
        <p:spPr>
          <a:xfrm>
            <a:off x="6156176" y="2852936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16 a favor</a:t>
            </a:r>
          </a:p>
          <a:p>
            <a:pPr marL="342900" indent="-342900"/>
            <a:r>
              <a:rPr lang="pt-BR" dirty="0" smtClean="0"/>
              <a:t>14 contra</a:t>
            </a:r>
          </a:p>
          <a:p>
            <a:pPr marL="342900" indent="-342900"/>
            <a:r>
              <a:rPr lang="pt-BR" dirty="0" smtClean="0"/>
              <a:t>16/30 = 53,33%</a:t>
            </a:r>
            <a:endParaRPr lang="pt-BR" dirty="0"/>
          </a:p>
        </p:txBody>
      </p:sp>
      <p:pic>
        <p:nvPicPr>
          <p:cNvPr id="17" name="Imagem 16" descr="cidade_feliz_quantos_aprovam_o_projeto_populacao_900_pessoas.png"/>
          <p:cNvPicPr>
            <a:picLocks noChangeAspect="1"/>
          </p:cNvPicPr>
          <p:nvPr/>
        </p:nvPicPr>
        <p:blipFill>
          <a:blip r:embed="rId3" cstate="print"/>
          <a:srcRect l="16055" t="62987" r="66654" b="9842"/>
          <a:stretch>
            <a:fillRect/>
          </a:stretch>
        </p:blipFill>
        <p:spPr>
          <a:xfrm>
            <a:off x="6012160" y="548680"/>
            <a:ext cx="1432610" cy="2251244"/>
          </a:xfrm>
          <a:prstGeom prst="rect">
            <a:avLst/>
          </a:prstGeom>
        </p:spPr>
      </p:pic>
      <p:sp>
        <p:nvSpPr>
          <p:cNvPr id="18" name="Triângulo isósceles 17"/>
          <p:cNvSpPr/>
          <p:nvPr/>
        </p:nvSpPr>
        <p:spPr>
          <a:xfrm>
            <a:off x="5962480" y="548680"/>
            <a:ext cx="1458090" cy="2232248"/>
          </a:xfrm>
          <a:prstGeom prst="triangl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/>
          <p:cNvSpPr txBox="1"/>
          <p:nvPr/>
        </p:nvSpPr>
        <p:spPr>
          <a:xfrm>
            <a:off x="2915816" y="3429000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33 a favor</a:t>
            </a:r>
          </a:p>
          <a:p>
            <a:pPr marL="342900" indent="-342900"/>
            <a:r>
              <a:rPr lang="pt-BR" dirty="0" smtClean="0"/>
              <a:t>24 contra</a:t>
            </a:r>
          </a:p>
          <a:p>
            <a:pPr marL="342900" indent="-342900"/>
            <a:r>
              <a:rPr lang="pt-BR" dirty="0" smtClean="0"/>
              <a:t>33/57 = 57,89%</a:t>
            </a:r>
            <a:endParaRPr lang="pt-BR" dirty="0"/>
          </a:p>
        </p:txBody>
      </p:sp>
      <p:sp>
        <p:nvSpPr>
          <p:cNvPr id="21" name="CaixaDeTexto 20"/>
          <p:cNvSpPr txBox="1"/>
          <p:nvPr/>
        </p:nvSpPr>
        <p:spPr>
          <a:xfrm>
            <a:off x="2771800" y="5445224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25 a favor</a:t>
            </a:r>
          </a:p>
          <a:p>
            <a:pPr marL="342900" indent="-342900"/>
            <a:r>
              <a:rPr lang="pt-BR" dirty="0" smtClean="0"/>
              <a:t>17 contra</a:t>
            </a:r>
          </a:p>
          <a:p>
            <a:pPr marL="342900" indent="-342900"/>
            <a:r>
              <a:rPr lang="pt-BR" dirty="0" smtClean="0"/>
              <a:t>25/42 = 59,52%</a:t>
            </a:r>
            <a:endParaRPr lang="pt-BR" dirty="0"/>
          </a:p>
        </p:txBody>
      </p:sp>
      <p:sp>
        <p:nvSpPr>
          <p:cNvPr id="22" name="CaixaDeTexto 21"/>
          <p:cNvSpPr txBox="1"/>
          <p:nvPr/>
        </p:nvSpPr>
        <p:spPr>
          <a:xfrm>
            <a:off x="6228184" y="5657671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18 a favor</a:t>
            </a:r>
          </a:p>
          <a:p>
            <a:pPr marL="342900" indent="-342900"/>
            <a:r>
              <a:rPr lang="pt-BR" dirty="0" smtClean="0"/>
              <a:t>15 contra</a:t>
            </a:r>
          </a:p>
          <a:p>
            <a:pPr marL="342900" indent="-342900"/>
            <a:r>
              <a:rPr lang="pt-BR" dirty="0" smtClean="0"/>
              <a:t>18/33 = 54,54%</a:t>
            </a:r>
            <a:endParaRPr lang="pt-BR" dirty="0"/>
          </a:p>
        </p:txBody>
      </p:sp>
      <p:sp>
        <p:nvSpPr>
          <p:cNvPr id="24" name="Retângulo 23"/>
          <p:cNvSpPr/>
          <p:nvPr/>
        </p:nvSpPr>
        <p:spPr>
          <a:xfrm>
            <a:off x="0" y="2492896"/>
            <a:ext cx="9144000" cy="295232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sz="3200" dirty="0" smtClean="0"/>
              <a:t>	</a:t>
            </a:r>
          </a:p>
          <a:p>
            <a:pPr algn="just"/>
            <a:r>
              <a:rPr lang="pt-BR" sz="3200" dirty="0"/>
              <a:t>	</a:t>
            </a:r>
            <a:endParaRPr lang="pt-BR" b="1" dirty="0" smtClean="0"/>
          </a:p>
          <a:p>
            <a:pPr algn="just"/>
            <a:endParaRPr lang="pt-BR" dirty="0"/>
          </a:p>
        </p:txBody>
      </p:sp>
      <p:sp>
        <p:nvSpPr>
          <p:cNvPr id="23" name="Retângulo 22"/>
          <p:cNvSpPr/>
          <p:nvPr/>
        </p:nvSpPr>
        <p:spPr>
          <a:xfrm>
            <a:off x="827584" y="2132856"/>
            <a:ext cx="7128792" cy="3888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pt-BR" b="1" dirty="0" smtClean="0"/>
          </a:p>
          <a:p>
            <a:pPr algn="just"/>
            <a:r>
              <a:rPr lang="pt-BR" b="1" dirty="0" smtClean="0"/>
              <a:t>Nunca vamos acertar exatamente na mosca. O melhor caminho é encontrar um intervalo onde o valor da proporção populacional deve estar.  Nesse exemplo, poderíamos dizer que o valor está entre 53% e 59%.</a:t>
            </a:r>
          </a:p>
          <a:p>
            <a:pPr algn="just"/>
            <a:endParaRPr lang="pt-BR" b="1" dirty="0"/>
          </a:p>
          <a:p>
            <a:pPr algn="just"/>
            <a:r>
              <a:rPr lang="pt-BR" b="1" dirty="0" smtClean="0"/>
              <a:t>Na estatística, vamos usar a distribuição normal para calcular um intervalo com 95% de confiança para </a:t>
            </a:r>
            <a:r>
              <a:rPr lang="pt-BR" b="1" dirty="0" smtClean="0"/>
              <a:t> a proporção populacional .</a:t>
            </a:r>
            <a:endParaRPr lang="pt-BR" b="1" dirty="0"/>
          </a:p>
          <a:p>
            <a:pPr algn="just"/>
            <a:endParaRPr lang="pt-BR" b="1" dirty="0" smtClean="0"/>
          </a:p>
          <a:p>
            <a:pPr algn="just"/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 14"/>
          <p:cNvSpPr/>
          <p:nvPr/>
        </p:nvSpPr>
        <p:spPr>
          <a:xfrm>
            <a:off x="0" y="2492896"/>
            <a:ext cx="9144000" cy="295232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sz="3200" dirty="0" smtClean="0"/>
              <a:t>	</a:t>
            </a:r>
          </a:p>
          <a:p>
            <a:pPr algn="just"/>
            <a:r>
              <a:rPr lang="pt-BR" sz="3200" dirty="0"/>
              <a:t>	</a:t>
            </a:r>
            <a:endParaRPr lang="pt-BR" b="1" dirty="0" smtClean="0"/>
          </a:p>
          <a:p>
            <a:pPr algn="just"/>
            <a:endParaRPr lang="pt-BR" dirty="0"/>
          </a:p>
        </p:txBody>
      </p:sp>
      <p:sp>
        <p:nvSpPr>
          <p:cNvPr id="16" name="Retângulo 15"/>
          <p:cNvSpPr/>
          <p:nvPr/>
        </p:nvSpPr>
        <p:spPr>
          <a:xfrm>
            <a:off x="827584" y="2132856"/>
            <a:ext cx="7128792" cy="3888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pt-BR" b="1" dirty="0" smtClean="0"/>
          </a:p>
          <a:p>
            <a:pPr algn="just"/>
            <a:r>
              <a:rPr lang="pt-BR" b="1" dirty="0" smtClean="0"/>
              <a:t>MÉTODOS DE SELEÇÃO DA AMOSTRA</a:t>
            </a:r>
            <a:endParaRPr lang="pt-BR" b="1" dirty="0"/>
          </a:p>
          <a:p>
            <a:pPr algn="just"/>
            <a:endParaRPr lang="pt-BR" b="1" dirty="0" smtClean="0"/>
          </a:p>
          <a:p>
            <a:pPr algn="just"/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cidade_feliz_quantos_aprovam_o_projeto_populacao_900_pessoa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252536" y="1340768"/>
            <a:ext cx="5830396" cy="5830396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5508104" y="1988840"/>
            <a:ext cx="3096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	Imagine que temos uma informação adicional </a:t>
            </a:r>
            <a:endParaRPr lang="pt-BR" dirty="0"/>
          </a:p>
        </p:txBody>
      </p:sp>
      <p:cxnSp>
        <p:nvCxnSpPr>
          <p:cNvPr id="14" name="Conector reto 13"/>
          <p:cNvCxnSpPr/>
          <p:nvPr/>
        </p:nvCxnSpPr>
        <p:spPr>
          <a:xfrm>
            <a:off x="2726687" y="1718738"/>
            <a:ext cx="0" cy="5040560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ângulo 12"/>
          <p:cNvSpPr/>
          <p:nvPr/>
        </p:nvSpPr>
        <p:spPr>
          <a:xfrm>
            <a:off x="3419872" y="836712"/>
            <a:ext cx="1512168" cy="7920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 smtClean="0"/>
          </a:p>
          <a:p>
            <a:pPr algn="ctr"/>
            <a:r>
              <a:rPr lang="pt-BR" b="1" dirty="0" smtClean="0"/>
              <a:t>ZONA NORTE</a:t>
            </a:r>
          </a:p>
          <a:p>
            <a:pPr algn="ctr"/>
            <a:endParaRPr lang="pt-BR" dirty="0"/>
          </a:p>
        </p:txBody>
      </p:sp>
      <p:sp>
        <p:nvSpPr>
          <p:cNvPr id="15" name="Retângulo 14"/>
          <p:cNvSpPr/>
          <p:nvPr/>
        </p:nvSpPr>
        <p:spPr>
          <a:xfrm>
            <a:off x="683568" y="836712"/>
            <a:ext cx="1512168" cy="7920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 smtClean="0"/>
          </a:p>
          <a:p>
            <a:pPr algn="ctr"/>
            <a:r>
              <a:rPr lang="pt-BR" b="1" dirty="0" smtClean="0"/>
              <a:t>ZONA SUL</a:t>
            </a:r>
          </a:p>
          <a:p>
            <a:pPr algn="ctr"/>
            <a:endParaRPr lang="pt-BR" dirty="0"/>
          </a:p>
        </p:txBody>
      </p:sp>
      <p:sp>
        <p:nvSpPr>
          <p:cNvPr id="16" name="CaixaDeTexto 15"/>
          <p:cNvSpPr txBox="1"/>
          <p:nvPr/>
        </p:nvSpPr>
        <p:spPr>
          <a:xfrm>
            <a:off x="5868144" y="2743760"/>
            <a:ext cx="2520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Sabemos que essa cidade é dividida em zona sul e zona norte.</a:t>
            </a:r>
            <a:endParaRPr lang="pt-BR" dirty="0"/>
          </a:p>
        </p:txBody>
      </p:sp>
      <p:sp>
        <p:nvSpPr>
          <p:cNvPr id="17" name="CaixaDeTexto 16"/>
          <p:cNvSpPr txBox="1"/>
          <p:nvPr/>
        </p:nvSpPr>
        <p:spPr>
          <a:xfrm>
            <a:off x="5940152" y="4293096"/>
            <a:ext cx="25202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Como podemos utilizar essa informação para espalhar a amostra na população?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cidade_feliz_quantos_aprovam_o_projeto_populacao_900_pessoa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252536" y="1340768"/>
            <a:ext cx="5830396" cy="5830396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5508104" y="1988840"/>
            <a:ext cx="3096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	</a:t>
            </a:r>
            <a:r>
              <a:rPr lang="pt-BR" b="1" dirty="0" smtClean="0"/>
              <a:t>Amostra Estratificada</a:t>
            </a:r>
          </a:p>
          <a:p>
            <a:pPr marL="342900" indent="-342900"/>
            <a:r>
              <a:rPr lang="pt-BR" b="1" dirty="0"/>
              <a:t>	</a:t>
            </a:r>
            <a:r>
              <a:rPr lang="pt-BR" b="1" dirty="0" smtClean="0"/>
              <a:t> por zonas </a:t>
            </a:r>
            <a:endParaRPr lang="pt-BR" b="1" dirty="0"/>
          </a:p>
        </p:txBody>
      </p:sp>
      <p:cxnSp>
        <p:nvCxnSpPr>
          <p:cNvPr id="14" name="Conector reto 13"/>
          <p:cNvCxnSpPr/>
          <p:nvPr/>
        </p:nvCxnSpPr>
        <p:spPr>
          <a:xfrm>
            <a:off x="2726687" y="1718738"/>
            <a:ext cx="0" cy="5040560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ângulo 12"/>
          <p:cNvSpPr/>
          <p:nvPr/>
        </p:nvSpPr>
        <p:spPr>
          <a:xfrm>
            <a:off x="3419872" y="836712"/>
            <a:ext cx="1512168" cy="7920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 smtClean="0"/>
          </a:p>
          <a:p>
            <a:pPr algn="ctr"/>
            <a:r>
              <a:rPr lang="pt-BR" b="1" dirty="0" smtClean="0"/>
              <a:t>ZONA NORTE</a:t>
            </a:r>
          </a:p>
          <a:p>
            <a:pPr algn="ctr"/>
            <a:endParaRPr lang="pt-BR" dirty="0"/>
          </a:p>
        </p:txBody>
      </p:sp>
      <p:sp>
        <p:nvSpPr>
          <p:cNvPr id="15" name="Retângulo 14"/>
          <p:cNvSpPr/>
          <p:nvPr/>
        </p:nvSpPr>
        <p:spPr>
          <a:xfrm>
            <a:off x="683568" y="836712"/>
            <a:ext cx="1512168" cy="7920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 smtClean="0"/>
          </a:p>
          <a:p>
            <a:pPr algn="ctr"/>
            <a:r>
              <a:rPr lang="pt-BR" b="1" dirty="0" smtClean="0"/>
              <a:t>ZONA SUL</a:t>
            </a:r>
          </a:p>
          <a:p>
            <a:pPr algn="ctr"/>
            <a:endParaRPr lang="pt-BR" dirty="0"/>
          </a:p>
        </p:txBody>
      </p:sp>
      <p:sp>
        <p:nvSpPr>
          <p:cNvPr id="16" name="CaixaDeTexto 15"/>
          <p:cNvSpPr txBox="1"/>
          <p:nvPr/>
        </p:nvSpPr>
        <p:spPr>
          <a:xfrm>
            <a:off x="5868144" y="2743760"/>
            <a:ext cx="25202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Vamos pegar </a:t>
            </a:r>
          </a:p>
          <a:p>
            <a:endParaRPr lang="pt-BR" dirty="0"/>
          </a:p>
          <a:p>
            <a:r>
              <a:rPr lang="pt-BR" dirty="0" smtClean="0"/>
              <a:t>15 pessoas da zona sul e</a:t>
            </a:r>
          </a:p>
          <a:p>
            <a:endParaRPr lang="pt-BR" dirty="0"/>
          </a:p>
          <a:p>
            <a:r>
              <a:rPr lang="pt-BR" dirty="0" smtClean="0"/>
              <a:t> 15 pessoas  da zona norte</a:t>
            </a:r>
            <a:endParaRPr lang="pt-BR" dirty="0"/>
          </a:p>
        </p:txBody>
      </p:sp>
      <p:sp>
        <p:nvSpPr>
          <p:cNvPr id="9" name="CaixaDeTexto 8"/>
          <p:cNvSpPr txBox="1"/>
          <p:nvPr/>
        </p:nvSpPr>
        <p:spPr>
          <a:xfrm>
            <a:off x="2411760" y="97468"/>
            <a:ext cx="4680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pt-BR" sz="3600" dirty="0" smtClean="0">
                <a:latin typeface="Franklin Gothic Book" pitchFamily="34" charset="0"/>
              </a:rPr>
              <a:t>	Amostra Estratificada</a:t>
            </a:r>
            <a:endParaRPr lang="pt-BR" sz="3600" dirty="0">
              <a:latin typeface="Franklin Gothic Book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cidade_feliz_quantos_aprovam_o_projeto_populacao_900_pessoa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252536" y="1340768"/>
            <a:ext cx="5830396" cy="5830396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331148" y="2348880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4" name="Conector reto 13"/>
          <p:cNvCxnSpPr/>
          <p:nvPr/>
        </p:nvCxnSpPr>
        <p:spPr>
          <a:xfrm>
            <a:off x="2726687" y="1718738"/>
            <a:ext cx="0" cy="5040560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ângulo 12"/>
          <p:cNvSpPr/>
          <p:nvPr/>
        </p:nvSpPr>
        <p:spPr>
          <a:xfrm>
            <a:off x="3419872" y="836712"/>
            <a:ext cx="1512168" cy="7920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 smtClean="0"/>
          </a:p>
          <a:p>
            <a:pPr algn="ctr"/>
            <a:r>
              <a:rPr lang="pt-BR" b="1" dirty="0" smtClean="0"/>
              <a:t>ZONA NORTE</a:t>
            </a:r>
          </a:p>
          <a:p>
            <a:pPr algn="ctr"/>
            <a:endParaRPr lang="pt-BR" dirty="0"/>
          </a:p>
        </p:txBody>
      </p:sp>
      <p:sp>
        <p:nvSpPr>
          <p:cNvPr id="15" name="Retângulo 14"/>
          <p:cNvSpPr/>
          <p:nvPr/>
        </p:nvSpPr>
        <p:spPr>
          <a:xfrm>
            <a:off x="683568" y="836712"/>
            <a:ext cx="1512168" cy="7920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 smtClean="0"/>
          </a:p>
          <a:p>
            <a:pPr algn="ctr"/>
            <a:r>
              <a:rPr lang="pt-BR" b="1" dirty="0" smtClean="0"/>
              <a:t>ZONA SUL</a:t>
            </a:r>
          </a:p>
          <a:p>
            <a:pPr algn="ctr"/>
            <a:endParaRPr lang="pt-BR" dirty="0"/>
          </a:p>
        </p:txBody>
      </p:sp>
      <p:sp>
        <p:nvSpPr>
          <p:cNvPr id="18" name="Retângulo 17"/>
          <p:cNvSpPr/>
          <p:nvPr/>
        </p:nvSpPr>
        <p:spPr>
          <a:xfrm>
            <a:off x="1498516" y="2045608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/>
          <p:cNvSpPr/>
          <p:nvPr/>
        </p:nvSpPr>
        <p:spPr>
          <a:xfrm>
            <a:off x="1164764" y="2500516"/>
            <a:ext cx="367660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/>
          <p:cNvSpPr/>
          <p:nvPr/>
        </p:nvSpPr>
        <p:spPr>
          <a:xfrm>
            <a:off x="331148" y="3012192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20"/>
          <p:cNvSpPr/>
          <p:nvPr/>
        </p:nvSpPr>
        <p:spPr>
          <a:xfrm>
            <a:off x="493832" y="3212976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21"/>
          <p:cNvSpPr/>
          <p:nvPr/>
        </p:nvSpPr>
        <p:spPr>
          <a:xfrm>
            <a:off x="2499008" y="3004572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Retângulo 22"/>
          <p:cNvSpPr/>
          <p:nvPr/>
        </p:nvSpPr>
        <p:spPr>
          <a:xfrm>
            <a:off x="506408" y="5047084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Retângulo 23"/>
          <p:cNvSpPr/>
          <p:nvPr/>
        </p:nvSpPr>
        <p:spPr>
          <a:xfrm>
            <a:off x="1002080" y="3675504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Retângulo 24"/>
          <p:cNvSpPr/>
          <p:nvPr/>
        </p:nvSpPr>
        <p:spPr>
          <a:xfrm>
            <a:off x="1331640" y="6381328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Retângulo 25"/>
          <p:cNvSpPr/>
          <p:nvPr/>
        </p:nvSpPr>
        <p:spPr>
          <a:xfrm>
            <a:off x="509072" y="1659280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 26"/>
          <p:cNvSpPr/>
          <p:nvPr/>
        </p:nvSpPr>
        <p:spPr>
          <a:xfrm>
            <a:off x="323528" y="5558760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 27"/>
          <p:cNvSpPr/>
          <p:nvPr/>
        </p:nvSpPr>
        <p:spPr>
          <a:xfrm>
            <a:off x="2339752" y="4221088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Retângulo 28"/>
          <p:cNvSpPr/>
          <p:nvPr/>
        </p:nvSpPr>
        <p:spPr>
          <a:xfrm>
            <a:off x="1331640" y="4725144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Retângulo 29"/>
          <p:cNvSpPr/>
          <p:nvPr/>
        </p:nvSpPr>
        <p:spPr>
          <a:xfrm>
            <a:off x="323528" y="6036528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etângulo 30"/>
          <p:cNvSpPr/>
          <p:nvPr/>
        </p:nvSpPr>
        <p:spPr>
          <a:xfrm rot="5400000" flipH="1">
            <a:off x="3010684" y="3012192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tângulo 31"/>
          <p:cNvSpPr/>
          <p:nvPr/>
        </p:nvSpPr>
        <p:spPr>
          <a:xfrm rot="5400000" flipH="1">
            <a:off x="4187578" y="2694631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Retângulo 32"/>
          <p:cNvSpPr/>
          <p:nvPr/>
        </p:nvSpPr>
        <p:spPr>
          <a:xfrm rot="5400000" flipH="1">
            <a:off x="3780865" y="3135250"/>
            <a:ext cx="367660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Retângulo 33"/>
          <p:cNvSpPr/>
          <p:nvPr/>
        </p:nvSpPr>
        <p:spPr>
          <a:xfrm rot="5400000" flipH="1">
            <a:off x="3010684" y="3675504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Retângulo 34"/>
          <p:cNvSpPr/>
          <p:nvPr/>
        </p:nvSpPr>
        <p:spPr>
          <a:xfrm rot="5400000" flipH="1">
            <a:off x="3173368" y="3876288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/>
          <p:cNvSpPr/>
          <p:nvPr/>
        </p:nvSpPr>
        <p:spPr>
          <a:xfrm rot="5400000" flipH="1">
            <a:off x="3185944" y="5710396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/>
          <p:cNvSpPr/>
          <p:nvPr/>
        </p:nvSpPr>
        <p:spPr>
          <a:xfrm rot="5400000" flipH="1">
            <a:off x="3681616" y="4338816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/>
          <p:nvPr/>
        </p:nvSpPr>
        <p:spPr>
          <a:xfrm rot="5400000" flipH="1">
            <a:off x="4791834" y="1776626"/>
            <a:ext cx="216024" cy="367660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/>
          <p:cNvSpPr/>
          <p:nvPr/>
        </p:nvSpPr>
        <p:spPr>
          <a:xfrm rot="5400000" flipH="1">
            <a:off x="2843808" y="2348880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/>
          <p:nvPr/>
        </p:nvSpPr>
        <p:spPr>
          <a:xfrm rot="5400000" flipH="1">
            <a:off x="3003064" y="6222072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Retângulo 40"/>
          <p:cNvSpPr/>
          <p:nvPr/>
        </p:nvSpPr>
        <p:spPr>
          <a:xfrm rot="5400000" flipH="1">
            <a:off x="5019288" y="4884400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Retângulo 41"/>
          <p:cNvSpPr/>
          <p:nvPr/>
        </p:nvSpPr>
        <p:spPr>
          <a:xfrm rot="5400000" flipH="1">
            <a:off x="4011176" y="5388456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CaixaDeTexto 43"/>
          <p:cNvSpPr txBox="1"/>
          <p:nvPr/>
        </p:nvSpPr>
        <p:spPr>
          <a:xfrm>
            <a:off x="6156176" y="1988840"/>
            <a:ext cx="1728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8 a favor</a:t>
            </a:r>
          </a:p>
          <a:p>
            <a:pPr marL="342900" indent="-342900"/>
            <a:r>
              <a:rPr lang="pt-BR" dirty="0" smtClean="0"/>
              <a:t>7 contra</a:t>
            </a:r>
          </a:p>
        </p:txBody>
      </p:sp>
      <p:sp>
        <p:nvSpPr>
          <p:cNvPr id="45" name="CaixaDeTexto 44"/>
          <p:cNvSpPr txBox="1"/>
          <p:nvPr/>
        </p:nvSpPr>
        <p:spPr>
          <a:xfrm>
            <a:off x="6156176" y="2924944"/>
            <a:ext cx="1728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9 a favor</a:t>
            </a:r>
          </a:p>
          <a:p>
            <a:pPr marL="342900" indent="-342900"/>
            <a:r>
              <a:rPr lang="pt-BR" dirty="0" smtClean="0"/>
              <a:t>6 contra</a:t>
            </a:r>
          </a:p>
        </p:txBody>
      </p:sp>
      <p:sp>
        <p:nvSpPr>
          <p:cNvPr id="46" name="Retângulo 45"/>
          <p:cNvSpPr/>
          <p:nvPr/>
        </p:nvSpPr>
        <p:spPr>
          <a:xfrm rot="5400000" flipH="1">
            <a:off x="5028324" y="4013156"/>
            <a:ext cx="216024" cy="21602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7" name="CaixaDeTexto 46"/>
          <p:cNvSpPr txBox="1"/>
          <p:nvPr/>
        </p:nvSpPr>
        <p:spPr>
          <a:xfrm>
            <a:off x="6228184" y="4365104"/>
            <a:ext cx="1728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17 a favor</a:t>
            </a:r>
          </a:p>
          <a:p>
            <a:pPr marL="342900" indent="-342900"/>
            <a:r>
              <a:rPr lang="pt-BR" dirty="0" smtClean="0"/>
              <a:t>13 contra</a:t>
            </a:r>
          </a:p>
        </p:txBody>
      </p:sp>
      <p:cxnSp>
        <p:nvCxnSpPr>
          <p:cNvPr id="49" name="Conector reto 48"/>
          <p:cNvCxnSpPr/>
          <p:nvPr/>
        </p:nvCxnSpPr>
        <p:spPr>
          <a:xfrm>
            <a:off x="6156176" y="4005064"/>
            <a:ext cx="20882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aixaDeTexto 49"/>
          <p:cNvSpPr txBox="1"/>
          <p:nvPr/>
        </p:nvSpPr>
        <p:spPr>
          <a:xfrm>
            <a:off x="5508104" y="5517232"/>
            <a:ext cx="33123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Proporção a favor = 17/30</a:t>
            </a:r>
          </a:p>
          <a:p>
            <a:pPr marL="342900" indent="-342900"/>
            <a:r>
              <a:rPr lang="pt-BR" dirty="0" smtClean="0"/>
              <a:t>Proporção a favor = 56,67%</a:t>
            </a:r>
          </a:p>
          <a:p>
            <a:pPr marL="342900" indent="-342900"/>
            <a:endParaRPr lang="pt-BR" dirty="0" smtClean="0"/>
          </a:p>
        </p:txBody>
      </p:sp>
      <p:sp>
        <p:nvSpPr>
          <p:cNvPr id="51" name="CaixaDeTexto 50"/>
          <p:cNvSpPr txBox="1"/>
          <p:nvPr/>
        </p:nvSpPr>
        <p:spPr>
          <a:xfrm>
            <a:off x="2411760" y="97468"/>
            <a:ext cx="4680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pt-BR" sz="3600" dirty="0" smtClean="0">
                <a:latin typeface="Franklin Gothic Book" pitchFamily="34" charset="0"/>
              </a:rPr>
              <a:t>	Amostra Estratificada</a:t>
            </a:r>
            <a:endParaRPr lang="pt-BR" sz="3600" dirty="0">
              <a:latin typeface="Franklin Gothic Book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cidade_feliz_quantos_aprovam_o_projeto_populacao_900_pessoa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252536" y="1340768"/>
            <a:ext cx="5830396" cy="5830396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5508104" y="1988840"/>
            <a:ext cx="3096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	Imagine que temos uma informação adicional </a:t>
            </a:r>
            <a:endParaRPr lang="pt-BR" dirty="0"/>
          </a:p>
        </p:txBody>
      </p:sp>
      <p:cxnSp>
        <p:nvCxnSpPr>
          <p:cNvPr id="14" name="Conector reto 13"/>
          <p:cNvCxnSpPr/>
          <p:nvPr/>
        </p:nvCxnSpPr>
        <p:spPr>
          <a:xfrm>
            <a:off x="2726687" y="1718738"/>
            <a:ext cx="0" cy="5040560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ângulo 12"/>
          <p:cNvSpPr/>
          <p:nvPr/>
        </p:nvSpPr>
        <p:spPr>
          <a:xfrm>
            <a:off x="3419872" y="836712"/>
            <a:ext cx="1512168" cy="7920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 smtClean="0"/>
          </a:p>
          <a:p>
            <a:pPr algn="ctr"/>
            <a:r>
              <a:rPr lang="pt-BR" b="1" dirty="0" smtClean="0"/>
              <a:t>ZONA NORTE</a:t>
            </a:r>
          </a:p>
          <a:p>
            <a:pPr algn="ctr"/>
            <a:endParaRPr lang="pt-BR" dirty="0"/>
          </a:p>
        </p:txBody>
      </p:sp>
      <p:sp>
        <p:nvSpPr>
          <p:cNvPr id="15" name="Retângulo 14"/>
          <p:cNvSpPr/>
          <p:nvPr/>
        </p:nvSpPr>
        <p:spPr>
          <a:xfrm>
            <a:off x="683568" y="836712"/>
            <a:ext cx="1512168" cy="7920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 smtClean="0"/>
          </a:p>
          <a:p>
            <a:pPr algn="ctr"/>
            <a:r>
              <a:rPr lang="pt-BR" b="1" dirty="0" smtClean="0"/>
              <a:t>ZONA SUL</a:t>
            </a:r>
          </a:p>
          <a:p>
            <a:pPr algn="ctr"/>
            <a:endParaRPr lang="pt-BR" dirty="0"/>
          </a:p>
        </p:txBody>
      </p:sp>
      <p:sp>
        <p:nvSpPr>
          <p:cNvPr id="16" name="CaixaDeTexto 15"/>
          <p:cNvSpPr txBox="1"/>
          <p:nvPr/>
        </p:nvSpPr>
        <p:spPr>
          <a:xfrm>
            <a:off x="5868144" y="2743760"/>
            <a:ext cx="25202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Sabemos que essa cidade é dividida em zona sul e zona norte e que pontos próximos são consideradas casas.</a:t>
            </a:r>
            <a:endParaRPr lang="pt-BR" dirty="0"/>
          </a:p>
        </p:txBody>
      </p:sp>
      <p:sp>
        <p:nvSpPr>
          <p:cNvPr id="17" name="CaixaDeTexto 16"/>
          <p:cNvSpPr txBox="1"/>
          <p:nvPr/>
        </p:nvSpPr>
        <p:spPr>
          <a:xfrm>
            <a:off x="5940152" y="4293096"/>
            <a:ext cx="25202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Como podemos utilizar essa informação para espalhar a amostra na população?</a:t>
            </a:r>
            <a:endParaRPr lang="pt-BR" dirty="0"/>
          </a:p>
        </p:txBody>
      </p:sp>
      <p:sp>
        <p:nvSpPr>
          <p:cNvPr id="9" name="CaixaDeTexto 8"/>
          <p:cNvSpPr txBox="1"/>
          <p:nvPr/>
        </p:nvSpPr>
        <p:spPr>
          <a:xfrm>
            <a:off x="1187624" y="97468"/>
            <a:ext cx="6732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pt-BR" sz="3600" dirty="0" smtClean="0">
                <a:latin typeface="Franklin Gothic Book" pitchFamily="34" charset="0"/>
              </a:rPr>
              <a:t>	Amostra por conglomerado</a:t>
            </a:r>
            <a:endParaRPr lang="pt-BR" sz="3600" dirty="0">
              <a:latin typeface="Franklin Gothic Book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cidade_feliz_quantos_aprovam_o_projeto_populacao_900_pessoa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252536" y="1340768"/>
            <a:ext cx="5830396" cy="5830396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523677" y="2355229"/>
            <a:ext cx="663947" cy="713731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 descr="cidade_feliz_quantos_aprovam_o_projeto_populacao_900_pessoas.png"/>
          <p:cNvPicPr>
            <a:picLocks noChangeAspect="1"/>
          </p:cNvPicPr>
          <p:nvPr/>
        </p:nvPicPr>
        <p:blipFill>
          <a:blip r:embed="rId2" cstate="print"/>
          <a:srcRect l="13585" t="17291" r="74995" b="70575"/>
          <a:stretch>
            <a:fillRect/>
          </a:stretch>
        </p:blipFill>
        <p:spPr>
          <a:xfrm>
            <a:off x="5776516" y="1622449"/>
            <a:ext cx="1152128" cy="1224136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7020272" y="1844824"/>
            <a:ext cx="1728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11 a favor</a:t>
            </a:r>
          </a:p>
          <a:p>
            <a:pPr marL="342900" indent="-342900"/>
            <a:r>
              <a:rPr lang="pt-BR" dirty="0" smtClean="0"/>
              <a:t>5 contra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5724128" y="1628800"/>
            <a:ext cx="1204516" cy="1217786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4" name="Conector reto 13"/>
          <p:cNvCxnSpPr/>
          <p:nvPr/>
        </p:nvCxnSpPr>
        <p:spPr>
          <a:xfrm>
            <a:off x="2726687" y="1718738"/>
            <a:ext cx="0" cy="5040560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ângulo 12"/>
          <p:cNvSpPr/>
          <p:nvPr/>
        </p:nvSpPr>
        <p:spPr>
          <a:xfrm>
            <a:off x="3419872" y="836712"/>
            <a:ext cx="1512168" cy="7920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 smtClean="0"/>
          </a:p>
          <a:p>
            <a:pPr algn="ctr"/>
            <a:r>
              <a:rPr lang="pt-BR" b="1" dirty="0" smtClean="0"/>
              <a:t>ZONA NORTE</a:t>
            </a:r>
          </a:p>
          <a:p>
            <a:pPr algn="ctr"/>
            <a:endParaRPr lang="pt-BR" dirty="0"/>
          </a:p>
        </p:txBody>
      </p:sp>
      <p:sp>
        <p:nvSpPr>
          <p:cNvPr id="15" name="Retângulo 14"/>
          <p:cNvSpPr/>
          <p:nvPr/>
        </p:nvSpPr>
        <p:spPr>
          <a:xfrm>
            <a:off x="683568" y="836712"/>
            <a:ext cx="1512168" cy="7920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 smtClean="0"/>
          </a:p>
          <a:p>
            <a:pPr algn="ctr"/>
            <a:r>
              <a:rPr lang="pt-BR" b="1" dirty="0" smtClean="0"/>
              <a:t>ZONA SUL</a:t>
            </a:r>
          </a:p>
          <a:p>
            <a:pPr algn="ctr"/>
            <a:endParaRPr lang="pt-BR" dirty="0"/>
          </a:p>
        </p:txBody>
      </p:sp>
      <p:pic>
        <p:nvPicPr>
          <p:cNvPr id="17" name="Imagem 16" descr="cidade_feliz_quantos_aprovam_o_projeto_populacao_900_pessoas.png"/>
          <p:cNvPicPr>
            <a:picLocks noChangeAspect="1"/>
          </p:cNvPicPr>
          <p:nvPr/>
        </p:nvPicPr>
        <p:blipFill>
          <a:blip r:embed="rId2" cstate="print"/>
          <a:srcRect l="65349" t="72248" r="23427" b="16017"/>
          <a:stretch>
            <a:fillRect/>
          </a:stretch>
        </p:blipFill>
        <p:spPr>
          <a:xfrm>
            <a:off x="5755878" y="3147318"/>
            <a:ext cx="1152128" cy="1204710"/>
          </a:xfrm>
          <a:prstGeom prst="rect">
            <a:avLst/>
          </a:prstGeom>
        </p:spPr>
      </p:pic>
      <p:sp>
        <p:nvSpPr>
          <p:cNvPr id="18" name="Retângulo 17"/>
          <p:cNvSpPr/>
          <p:nvPr/>
        </p:nvSpPr>
        <p:spPr>
          <a:xfrm>
            <a:off x="3554363" y="5563841"/>
            <a:ext cx="663947" cy="673472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/>
          <p:cNvSpPr/>
          <p:nvPr/>
        </p:nvSpPr>
        <p:spPr>
          <a:xfrm>
            <a:off x="5724128" y="3147318"/>
            <a:ext cx="1204516" cy="1217786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0" name="Conector de seta reta 19"/>
          <p:cNvCxnSpPr>
            <a:endCxn id="8" idx="3"/>
          </p:cNvCxnSpPr>
          <p:nvPr/>
        </p:nvCxnSpPr>
        <p:spPr>
          <a:xfrm flipH="1">
            <a:off x="1187624" y="2204864"/>
            <a:ext cx="4536504" cy="507231"/>
          </a:xfrm>
          <a:prstGeom prst="straightConnector1">
            <a:avLst/>
          </a:prstGeom>
          <a:ln w="28575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de seta reta 20"/>
          <p:cNvCxnSpPr/>
          <p:nvPr/>
        </p:nvCxnSpPr>
        <p:spPr>
          <a:xfrm flipH="1">
            <a:off x="4283968" y="3645024"/>
            <a:ext cx="1440160" cy="2088232"/>
          </a:xfrm>
          <a:prstGeom prst="straightConnector1">
            <a:avLst/>
          </a:prstGeom>
          <a:ln w="28575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aixaDeTexto 23"/>
          <p:cNvSpPr txBox="1"/>
          <p:nvPr/>
        </p:nvSpPr>
        <p:spPr>
          <a:xfrm>
            <a:off x="7092280" y="3429000"/>
            <a:ext cx="1728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6 a favor</a:t>
            </a:r>
          </a:p>
          <a:p>
            <a:pPr marL="342900" indent="-342900"/>
            <a:r>
              <a:rPr lang="pt-BR" dirty="0" smtClean="0"/>
              <a:t>10 contra</a:t>
            </a:r>
          </a:p>
        </p:txBody>
      </p:sp>
      <p:sp>
        <p:nvSpPr>
          <p:cNvPr id="25" name="CaixaDeTexto 24"/>
          <p:cNvSpPr txBox="1"/>
          <p:nvPr/>
        </p:nvSpPr>
        <p:spPr>
          <a:xfrm>
            <a:off x="7092280" y="4869160"/>
            <a:ext cx="17281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TOTAL</a:t>
            </a:r>
          </a:p>
          <a:p>
            <a:pPr marL="342900" indent="-342900"/>
            <a:r>
              <a:rPr lang="pt-BR" dirty="0" smtClean="0"/>
              <a:t>17 a favor</a:t>
            </a:r>
          </a:p>
          <a:p>
            <a:pPr marL="342900" indent="-342900"/>
            <a:r>
              <a:rPr lang="pt-BR" dirty="0" smtClean="0"/>
              <a:t>15 contra</a:t>
            </a:r>
          </a:p>
          <a:p>
            <a:pPr marL="342900" indent="-342900"/>
            <a:endParaRPr lang="pt-BR" dirty="0"/>
          </a:p>
          <a:p>
            <a:pPr marL="342900" indent="-342900"/>
            <a:r>
              <a:rPr lang="pt-BR" dirty="0" smtClean="0"/>
              <a:t>17/32 = 53,13%</a:t>
            </a:r>
          </a:p>
        </p:txBody>
      </p:sp>
      <p:cxnSp>
        <p:nvCxnSpPr>
          <p:cNvPr id="26" name="Conector reto 25"/>
          <p:cNvCxnSpPr/>
          <p:nvPr/>
        </p:nvCxnSpPr>
        <p:spPr>
          <a:xfrm>
            <a:off x="6156176" y="4725144"/>
            <a:ext cx="20882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aixaDeTexto 26"/>
          <p:cNvSpPr txBox="1"/>
          <p:nvPr/>
        </p:nvSpPr>
        <p:spPr>
          <a:xfrm>
            <a:off x="1187624" y="97468"/>
            <a:ext cx="6732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pt-BR" sz="3600" dirty="0" smtClean="0">
                <a:latin typeface="Franklin Gothic Book" pitchFamily="34" charset="0"/>
              </a:rPr>
              <a:t>	Amostra por conglomerado</a:t>
            </a:r>
            <a:endParaRPr lang="pt-BR" sz="3600" dirty="0">
              <a:latin typeface="Franklin Gothic Book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cidade_feliz_quantos_aprovam_o_projeto_populacao_900_pessoa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252536" y="1340768"/>
            <a:ext cx="5830396" cy="5830396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132904" y="1700808"/>
            <a:ext cx="251364" cy="5040560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aixaDeTexto 21"/>
          <p:cNvSpPr txBox="1"/>
          <p:nvPr/>
        </p:nvSpPr>
        <p:spPr>
          <a:xfrm>
            <a:off x="5508104" y="1988840"/>
            <a:ext cx="30963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	Imagine agora que sabemos que cada polegar da figura é uma casa diferente de uma rua da cidade</a:t>
            </a:r>
            <a:endParaRPr lang="pt-BR" dirty="0"/>
          </a:p>
        </p:txBody>
      </p:sp>
      <p:sp>
        <p:nvSpPr>
          <p:cNvPr id="26" name="CaixaDeTexto 25"/>
          <p:cNvSpPr txBox="1"/>
          <p:nvPr/>
        </p:nvSpPr>
        <p:spPr>
          <a:xfrm>
            <a:off x="5868144" y="4221088"/>
            <a:ext cx="25202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Como podemos utilizar essa informação para espalhar a amostra na população?</a:t>
            </a:r>
            <a:endParaRPr lang="pt-BR" dirty="0"/>
          </a:p>
        </p:txBody>
      </p:sp>
      <p:cxnSp>
        <p:nvCxnSpPr>
          <p:cNvPr id="27" name="Conector de seta reta 26"/>
          <p:cNvCxnSpPr/>
          <p:nvPr/>
        </p:nvCxnSpPr>
        <p:spPr>
          <a:xfrm flipH="1">
            <a:off x="1792829" y="1412776"/>
            <a:ext cx="42867" cy="273743"/>
          </a:xfrm>
          <a:prstGeom prst="straightConnector1">
            <a:avLst/>
          </a:prstGeom>
          <a:ln w="28575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de seta reta 27"/>
          <p:cNvCxnSpPr/>
          <p:nvPr/>
        </p:nvCxnSpPr>
        <p:spPr>
          <a:xfrm flipH="1">
            <a:off x="3511497" y="1412776"/>
            <a:ext cx="42867" cy="273743"/>
          </a:xfrm>
          <a:prstGeom prst="straightConnector1">
            <a:avLst/>
          </a:prstGeom>
          <a:ln w="28575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de seta reta 28"/>
          <p:cNvCxnSpPr/>
          <p:nvPr/>
        </p:nvCxnSpPr>
        <p:spPr>
          <a:xfrm flipH="1">
            <a:off x="5177205" y="1412776"/>
            <a:ext cx="42867" cy="273743"/>
          </a:xfrm>
          <a:prstGeom prst="straightConnector1">
            <a:avLst/>
          </a:prstGeom>
          <a:ln w="28575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ixaDeTexto 29"/>
          <p:cNvSpPr txBox="1"/>
          <p:nvPr/>
        </p:nvSpPr>
        <p:spPr>
          <a:xfrm>
            <a:off x="5114723" y="1124744"/>
            <a:ext cx="6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solidFill>
                  <a:schemeClr val="tx2"/>
                </a:solidFill>
              </a:rPr>
              <a:t>30</a:t>
            </a:r>
            <a:endParaRPr lang="pt-BR" b="1" dirty="0">
              <a:solidFill>
                <a:schemeClr val="tx2"/>
              </a:solidFill>
            </a:endParaRPr>
          </a:p>
        </p:txBody>
      </p:sp>
      <p:sp>
        <p:nvSpPr>
          <p:cNvPr id="31" name="CaixaDeTexto 30"/>
          <p:cNvSpPr txBox="1"/>
          <p:nvPr/>
        </p:nvSpPr>
        <p:spPr>
          <a:xfrm>
            <a:off x="3347864" y="1124744"/>
            <a:ext cx="6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solidFill>
                  <a:schemeClr val="tx2"/>
                </a:solidFill>
              </a:rPr>
              <a:t>20</a:t>
            </a:r>
            <a:endParaRPr lang="pt-BR" b="1" dirty="0">
              <a:solidFill>
                <a:schemeClr val="tx2"/>
              </a:solidFill>
            </a:endParaRPr>
          </a:p>
        </p:txBody>
      </p:sp>
      <p:sp>
        <p:nvSpPr>
          <p:cNvPr id="32" name="CaixaDeTexto 31"/>
          <p:cNvSpPr txBox="1"/>
          <p:nvPr/>
        </p:nvSpPr>
        <p:spPr>
          <a:xfrm>
            <a:off x="1619672" y="1124744"/>
            <a:ext cx="6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solidFill>
                  <a:schemeClr val="tx2"/>
                </a:solidFill>
              </a:rPr>
              <a:t>10</a:t>
            </a:r>
            <a:endParaRPr lang="pt-BR" b="1" dirty="0">
              <a:solidFill>
                <a:schemeClr val="tx2"/>
              </a:solidFill>
            </a:endParaRPr>
          </a:p>
        </p:txBody>
      </p:sp>
      <p:sp>
        <p:nvSpPr>
          <p:cNvPr id="33" name="CaixaDeTexto 32"/>
          <p:cNvSpPr txBox="1"/>
          <p:nvPr/>
        </p:nvSpPr>
        <p:spPr>
          <a:xfrm>
            <a:off x="251520" y="1124744"/>
            <a:ext cx="6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solidFill>
                  <a:schemeClr val="tx2"/>
                </a:solidFill>
              </a:rPr>
              <a:t>1</a:t>
            </a:r>
            <a:endParaRPr lang="pt-BR" b="1" dirty="0">
              <a:solidFill>
                <a:schemeClr val="tx2"/>
              </a:solidFill>
            </a:endParaRPr>
          </a:p>
        </p:txBody>
      </p:sp>
      <p:cxnSp>
        <p:nvCxnSpPr>
          <p:cNvPr id="34" name="Conector de seta reta 33"/>
          <p:cNvCxnSpPr/>
          <p:nvPr/>
        </p:nvCxnSpPr>
        <p:spPr>
          <a:xfrm flipH="1">
            <a:off x="276920" y="1412776"/>
            <a:ext cx="42867" cy="273743"/>
          </a:xfrm>
          <a:prstGeom prst="straightConnector1">
            <a:avLst/>
          </a:prstGeom>
          <a:ln w="28575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aixaDeTexto 34"/>
          <p:cNvSpPr txBox="1"/>
          <p:nvPr/>
        </p:nvSpPr>
        <p:spPr>
          <a:xfrm>
            <a:off x="1187624" y="97468"/>
            <a:ext cx="6732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pt-BR" sz="3600" dirty="0" smtClean="0">
                <a:latin typeface="Franklin Gothic Book" pitchFamily="34" charset="0"/>
              </a:rPr>
              <a:t>	Amostra sistemática</a:t>
            </a:r>
            <a:endParaRPr lang="pt-BR" sz="3600" dirty="0">
              <a:latin typeface="Franklin Gothic Book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cidade_feliz_quantos_aprovam_o_projeto_populacao_900_pessoa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252536" y="1340768"/>
            <a:ext cx="5830396" cy="5830396"/>
          </a:xfrm>
          <a:prstGeom prst="rect">
            <a:avLst/>
          </a:prstGeom>
        </p:spPr>
      </p:pic>
      <p:cxnSp>
        <p:nvCxnSpPr>
          <p:cNvPr id="21" name="Conector de seta reta 20"/>
          <p:cNvCxnSpPr/>
          <p:nvPr/>
        </p:nvCxnSpPr>
        <p:spPr>
          <a:xfrm flipH="1">
            <a:off x="1792829" y="1412776"/>
            <a:ext cx="42867" cy="273743"/>
          </a:xfrm>
          <a:prstGeom prst="straightConnector1">
            <a:avLst/>
          </a:prstGeom>
          <a:ln w="28575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aixaDeTexto 21"/>
          <p:cNvSpPr txBox="1"/>
          <p:nvPr/>
        </p:nvSpPr>
        <p:spPr>
          <a:xfrm>
            <a:off x="5580112" y="4725144"/>
            <a:ext cx="3096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Proporção a favor = 19/30 </a:t>
            </a:r>
          </a:p>
          <a:p>
            <a:pPr marL="342900" indent="-342900"/>
            <a:r>
              <a:rPr lang="pt-BR" dirty="0" smtClean="0"/>
              <a:t>Proporção a favor =  </a:t>
            </a:r>
            <a:r>
              <a:rPr lang="pt-BR" dirty="0" smtClean="0"/>
              <a:t>63,33%</a:t>
            </a:r>
            <a:endParaRPr lang="pt-BR" dirty="0"/>
          </a:p>
        </p:txBody>
      </p:sp>
      <p:cxnSp>
        <p:nvCxnSpPr>
          <p:cNvPr id="11" name="Conector de seta reta 10"/>
          <p:cNvCxnSpPr/>
          <p:nvPr/>
        </p:nvCxnSpPr>
        <p:spPr>
          <a:xfrm flipH="1">
            <a:off x="3511497" y="1412776"/>
            <a:ext cx="42867" cy="273743"/>
          </a:xfrm>
          <a:prstGeom prst="straightConnector1">
            <a:avLst/>
          </a:prstGeom>
          <a:ln w="28575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de seta reta 11"/>
          <p:cNvCxnSpPr/>
          <p:nvPr/>
        </p:nvCxnSpPr>
        <p:spPr>
          <a:xfrm flipH="1">
            <a:off x="5177205" y="1412776"/>
            <a:ext cx="42867" cy="273743"/>
          </a:xfrm>
          <a:prstGeom prst="straightConnector1">
            <a:avLst/>
          </a:prstGeom>
          <a:ln w="28575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ixaDeTexto 12"/>
          <p:cNvSpPr txBox="1"/>
          <p:nvPr/>
        </p:nvSpPr>
        <p:spPr>
          <a:xfrm>
            <a:off x="5114723" y="1124744"/>
            <a:ext cx="6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solidFill>
                  <a:schemeClr val="tx2"/>
                </a:solidFill>
              </a:rPr>
              <a:t>30</a:t>
            </a:r>
            <a:endParaRPr lang="pt-BR" b="1" dirty="0">
              <a:solidFill>
                <a:schemeClr val="tx2"/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3347864" y="1124744"/>
            <a:ext cx="6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solidFill>
                  <a:schemeClr val="tx2"/>
                </a:solidFill>
              </a:rPr>
              <a:t>20</a:t>
            </a:r>
            <a:endParaRPr lang="pt-BR" b="1" dirty="0">
              <a:solidFill>
                <a:schemeClr val="tx2"/>
              </a:solidFill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1619672" y="1124744"/>
            <a:ext cx="6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solidFill>
                  <a:schemeClr val="tx2"/>
                </a:solidFill>
              </a:rPr>
              <a:t>10</a:t>
            </a:r>
            <a:endParaRPr lang="pt-BR" b="1" dirty="0">
              <a:solidFill>
                <a:schemeClr val="tx2"/>
              </a:solidFill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251520" y="1124744"/>
            <a:ext cx="6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solidFill>
                  <a:schemeClr val="tx2"/>
                </a:solidFill>
              </a:rPr>
              <a:t>1</a:t>
            </a:r>
            <a:endParaRPr lang="pt-BR" b="1" dirty="0">
              <a:solidFill>
                <a:schemeClr val="tx2"/>
              </a:solidFill>
            </a:endParaRPr>
          </a:p>
        </p:txBody>
      </p:sp>
      <p:cxnSp>
        <p:nvCxnSpPr>
          <p:cNvPr id="17" name="Conector de seta reta 16"/>
          <p:cNvCxnSpPr/>
          <p:nvPr/>
        </p:nvCxnSpPr>
        <p:spPr>
          <a:xfrm flipH="1">
            <a:off x="251520" y="1412776"/>
            <a:ext cx="42867" cy="273743"/>
          </a:xfrm>
          <a:prstGeom prst="straightConnector1">
            <a:avLst/>
          </a:prstGeom>
          <a:ln w="28575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de seta reta 22"/>
          <p:cNvCxnSpPr/>
          <p:nvPr/>
        </p:nvCxnSpPr>
        <p:spPr>
          <a:xfrm flipH="1">
            <a:off x="3232989" y="1355057"/>
            <a:ext cx="42867" cy="273743"/>
          </a:xfrm>
          <a:prstGeom prst="straightConnector1">
            <a:avLst/>
          </a:prstGeom>
          <a:ln w="28575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aixaDeTexto 23"/>
          <p:cNvSpPr txBox="1"/>
          <p:nvPr/>
        </p:nvSpPr>
        <p:spPr>
          <a:xfrm>
            <a:off x="3059832" y="1067025"/>
            <a:ext cx="6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solidFill>
                  <a:schemeClr val="tx2"/>
                </a:solidFill>
              </a:rPr>
              <a:t>19</a:t>
            </a:r>
            <a:endParaRPr lang="pt-BR" b="1" dirty="0">
              <a:solidFill>
                <a:schemeClr val="tx2"/>
              </a:solidFill>
            </a:endParaRPr>
          </a:p>
        </p:txBody>
      </p:sp>
      <p:sp>
        <p:nvSpPr>
          <p:cNvPr id="29" name="Retângulo 28"/>
          <p:cNvSpPr/>
          <p:nvPr/>
        </p:nvSpPr>
        <p:spPr>
          <a:xfrm>
            <a:off x="3191148" y="1700808"/>
            <a:ext cx="225550" cy="5040560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 l="25650" t="39199" r="66758" b="55201"/>
          <a:stretch>
            <a:fillRect/>
          </a:stretch>
        </p:blipFill>
        <p:spPr bwMode="auto">
          <a:xfrm>
            <a:off x="5940152" y="3068960"/>
            <a:ext cx="2376264" cy="576064"/>
          </a:xfrm>
          <a:prstGeom prst="rect">
            <a:avLst/>
          </a:prstGeom>
          <a:noFill/>
          <a:ln w="9525">
            <a:solidFill>
              <a:srgbClr val="002060"/>
            </a:solidFill>
            <a:miter lim="800000"/>
            <a:headEnd/>
            <a:tailEnd/>
          </a:ln>
        </p:spPr>
      </p:pic>
      <p:sp>
        <p:nvSpPr>
          <p:cNvPr id="30" name="CaixaDeTexto 29"/>
          <p:cNvSpPr txBox="1"/>
          <p:nvPr/>
        </p:nvSpPr>
        <p:spPr>
          <a:xfrm>
            <a:off x="1187624" y="97468"/>
            <a:ext cx="6732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pt-BR" sz="3600" dirty="0" smtClean="0">
                <a:latin typeface="Franklin Gothic Book" pitchFamily="34" charset="0"/>
              </a:rPr>
              <a:t>	Amostra sistemática</a:t>
            </a:r>
            <a:endParaRPr lang="pt-BR" sz="3600" dirty="0">
              <a:latin typeface="Franklin Gothic Book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cidade_feliz_quantos_aprovam_o_projeto_populacao_900_pessoa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19672" y="620688"/>
            <a:ext cx="5830396" cy="58303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60;p12"/>
          <p:cNvPicPr preferRelativeResize="0"/>
          <p:nvPr/>
        </p:nvPicPr>
        <p:blipFill rotWithShape="1">
          <a:blip r:embed="rId2" cstate="print">
            <a:alphaModFix/>
          </a:blip>
          <a:srcRect l="9741" t="16400" r="7572" b="10100"/>
          <a:stretch/>
        </p:blipFill>
        <p:spPr>
          <a:xfrm>
            <a:off x="-756592" y="-27384"/>
            <a:ext cx="11610528" cy="6885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 14"/>
          <p:cNvSpPr/>
          <p:nvPr/>
        </p:nvSpPr>
        <p:spPr>
          <a:xfrm>
            <a:off x="0" y="2492896"/>
            <a:ext cx="9144000" cy="295232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sz="3200" dirty="0" smtClean="0"/>
              <a:t>	</a:t>
            </a:r>
          </a:p>
          <a:p>
            <a:pPr algn="just"/>
            <a:r>
              <a:rPr lang="pt-BR" sz="3200" dirty="0"/>
              <a:t>	</a:t>
            </a:r>
            <a:endParaRPr lang="pt-BR" b="1" dirty="0" smtClean="0"/>
          </a:p>
          <a:p>
            <a:pPr algn="just"/>
            <a:endParaRPr lang="pt-BR" dirty="0"/>
          </a:p>
        </p:txBody>
      </p:sp>
      <p:sp>
        <p:nvSpPr>
          <p:cNvPr id="16" name="Retângulo 15"/>
          <p:cNvSpPr/>
          <p:nvPr/>
        </p:nvSpPr>
        <p:spPr>
          <a:xfrm>
            <a:off x="827584" y="2132856"/>
            <a:ext cx="7128792" cy="3888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pt-BR" b="1" dirty="0" smtClean="0"/>
          </a:p>
          <a:p>
            <a:pPr algn="just"/>
            <a:r>
              <a:rPr lang="pt-BR" b="1" dirty="0" smtClean="0"/>
              <a:t>POR QUE O SORTEIO É TÃO IMPORTANTE ?</a:t>
            </a:r>
            <a:endParaRPr lang="pt-BR" b="1" dirty="0"/>
          </a:p>
          <a:p>
            <a:pPr algn="just"/>
            <a:endParaRPr lang="pt-BR" b="1" dirty="0" smtClean="0"/>
          </a:p>
          <a:p>
            <a:pPr algn="just"/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 14"/>
          <p:cNvSpPr/>
          <p:nvPr/>
        </p:nvSpPr>
        <p:spPr>
          <a:xfrm>
            <a:off x="0" y="2492896"/>
            <a:ext cx="9144000" cy="295232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sz="3200" dirty="0" smtClean="0"/>
              <a:t>	</a:t>
            </a:r>
          </a:p>
          <a:p>
            <a:pPr algn="just"/>
            <a:r>
              <a:rPr lang="pt-BR" sz="3200" dirty="0"/>
              <a:t>	</a:t>
            </a:r>
            <a:endParaRPr lang="pt-BR" b="1" dirty="0" smtClean="0"/>
          </a:p>
          <a:p>
            <a:pPr algn="just"/>
            <a:endParaRPr lang="pt-BR" dirty="0"/>
          </a:p>
        </p:txBody>
      </p:sp>
      <p:sp>
        <p:nvSpPr>
          <p:cNvPr id="16" name="Retângulo 15"/>
          <p:cNvSpPr/>
          <p:nvPr/>
        </p:nvSpPr>
        <p:spPr>
          <a:xfrm>
            <a:off x="827584" y="2132856"/>
            <a:ext cx="7128792" cy="3888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pt-BR" b="1" dirty="0" smtClean="0"/>
          </a:p>
          <a:p>
            <a:pPr algn="just"/>
            <a:r>
              <a:rPr lang="pt-BR" b="1" dirty="0" smtClean="0"/>
              <a:t>VOCÊ JÁ RECEBEU UM FORMULÁRIO DE UM RESTAURANTE PEDINDO PARA AVALIAR O GARÇOM, AMBIENTE E PREÇO?</a:t>
            </a:r>
          </a:p>
          <a:p>
            <a:pPr algn="just"/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 14"/>
          <p:cNvSpPr/>
          <p:nvPr/>
        </p:nvSpPr>
        <p:spPr>
          <a:xfrm>
            <a:off x="0" y="2492896"/>
            <a:ext cx="9144000" cy="295232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sz="3200" dirty="0" smtClean="0"/>
              <a:t>	</a:t>
            </a:r>
          </a:p>
          <a:p>
            <a:pPr algn="just"/>
            <a:r>
              <a:rPr lang="pt-BR" sz="3200" dirty="0"/>
              <a:t>	</a:t>
            </a:r>
            <a:endParaRPr lang="pt-BR" b="1" dirty="0" smtClean="0"/>
          </a:p>
          <a:p>
            <a:pPr algn="just"/>
            <a:endParaRPr lang="pt-BR" dirty="0"/>
          </a:p>
        </p:txBody>
      </p:sp>
      <p:sp>
        <p:nvSpPr>
          <p:cNvPr id="16" name="Retângulo 15"/>
          <p:cNvSpPr/>
          <p:nvPr/>
        </p:nvSpPr>
        <p:spPr>
          <a:xfrm>
            <a:off x="827584" y="2348880"/>
            <a:ext cx="7128792" cy="3888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b="1" dirty="0" smtClean="0"/>
              <a:t>A GENTE QUASE NUNCA RESPONDE A ESSE FORMULÁRIO.  </a:t>
            </a:r>
          </a:p>
          <a:p>
            <a:pPr algn="just"/>
            <a:endParaRPr lang="pt-BR" b="1" dirty="0" smtClean="0"/>
          </a:p>
          <a:p>
            <a:pPr algn="just"/>
            <a:r>
              <a:rPr lang="pt-BR" b="1" dirty="0" smtClean="0"/>
              <a:t>A AMOSTRA DE CLIENTES DO RESTAURANTE É REPRESENTATIVA DA POPULAÇÃO-ALVO?</a:t>
            </a:r>
          </a:p>
          <a:p>
            <a:pPr algn="just"/>
            <a:endParaRPr lang="pt-BR" b="1" dirty="0" smtClean="0"/>
          </a:p>
          <a:p>
            <a:pPr algn="just"/>
            <a:r>
              <a:rPr lang="pt-BR" b="1" dirty="0" smtClean="0"/>
              <a:t>ESSA REPRESENTATIVIDADE/AUSÊNCIA DE REPRESENTATIVIDADE </a:t>
            </a:r>
            <a:r>
              <a:rPr lang="pt-BR" b="1" dirty="0" smtClean="0"/>
              <a:t>TEM A VER COM O TAMANHO DA AMOSTRA?</a:t>
            </a:r>
            <a:endParaRPr lang="pt-BR" b="1" dirty="0" smtClean="0"/>
          </a:p>
          <a:p>
            <a:pPr algn="just"/>
            <a:endParaRPr lang="pt-BR" b="1" dirty="0" smtClean="0"/>
          </a:p>
          <a:p>
            <a:pPr algn="just"/>
            <a:endParaRPr lang="pt-BR" b="1" dirty="0" smtClean="0"/>
          </a:p>
          <a:p>
            <a:pPr algn="just"/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1124744"/>
            <a:ext cx="8229600" cy="1180728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pt-BR" b="1" dirty="0" smtClean="0">
                <a:solidFill>
                  <a:schemeClr val="tx2"/>
                </a:solidFill>
              </a:rPr>
              <a:t>	Mas afinal, como posso ter uma amostra representativa?</a:t>
            </a:r>
            <a:endParaRPr lang="pt-BR" b="1" dirty="0">
              <a:solidFill>
                <a:schemeClr val="tx2"/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827584" y="2579420"/>
            <a:ext cx="799288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 smtClean="0">
                <a:solidFill>
                  <a:schemeClr val="tx2"/>
                </a:solidFill>
              </a:rPr>
              <a:t>A amostra probabilística tem mais a ver com o método de coleta de dados do que com o tamanho da amostra</a:t>
            </a:r>
            <a:endParaRPr lang="pt-BR" sz="3200" dirty="0">
              <a:solidFill>
                <a:schemeClr val="tx2"/>
              </a:solidFill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827584" y="4295998"/>
            <a:ext cx="799288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 smtClean="0">
                <a:solidFill>
                  <a:schemeClr val="tx2"/>
                </a:solidFill>
              </a:rPr>
              <a:t>Todos os elementos da população alvo têm que ter chance de ser selecionado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pt-BR" dirty="0" smtClean="0">
                <a:solidFill>
                  <a:schemeClr val="tx2"/>
                </a:solidFill>
              </a:rPr>
              <a:t>	Uma aplicação prática</a:t>
            </a:r>
            <a:endParaRPr lang="pt-BR" dirty="0" smtClean="0">
              <a:solidFill>
                <a:schemeClr val="tx2"/>
              </a:solidFill>
            </a:endParaRPr>
          </a:p>
          <a:p>
            <a:endParaRPr lang="pt-BR" dirty="0" smtClean="0">
              <a:solidFill>
                <a:schemeClr val="tx2"/>
              </a:solidFill>
            </a:endParaRPr>
          </a:p>
          <a:p>
            <a:r>
              <a:rPr lang="pt-BR" dirty="0" smtClean="0">
                <a:solidFill>
                  <a:schemeClr val="tx2"/>
                </a:solidFill>
              </a:rPr>
              <a:t>Vamos fazer uma amostra probabilística do arquivo </a:t>
            </a:r>
            <a:r>
              <a:rPr lang="pt-BR" b="1" dirty="0" smtClean="0">
                <a:solidFill>
                  <a:schemeClr val="tx2"/>
                </a:solidFill>
              </a:rPr>
              <a:t>amostras </a:t>
            </a:r>
            <a:r>
              <a:rPr lang="pt-BR" b="1" dirty="0" smtClean="0">
                <a:solidFill>
                  <a:schemeClr val="tx2"/>
                </a:solidFill>
              </a:rPr>
              <a:t>aleatórias.</a:t>
            </a:r>
            <a:r>
              <a:rPr lang="pt-BR" b="1" dirty="0" err="1" smtClean="0">
                <a:solidFill>
                  <a:schemeClr val="tx2"/>
                </a:solidFill>
              </a:rPr>
              <a:t>xlsx</a:t>
            </a:r>
            <a:endParaRPr lang="pt-BR" b="1" dirty="0" smtClean="0">
              <a:solidFill>
                <a:schemeClr val="tx2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60;p12"/>
          <p:cNvPicPr preferRelativeResize="0"/>
          <p:nvPr/>
        </p:nvPicPr>
        <p:blipFill rotWithShape="1">
          <a:blip r:embed="rId2" cstate="print">
            <a:alphaModFix/>
          </a:blip>
          <a:srcRect l="9741" t="16400" r="7572" b="10100"/>
          <a:stretch/>
        </p:blipFill>
        <p:spPr>
          <a:xfrm>
            <a:off x="-756592" y="-27384"/>
            <a:ext cx="11610528" cy="6885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845840"/>
            <a:ext cx="8229600" cy="1143000"/>
          </a:xfrm>
        </p:spPr>
        <p:txBody>
          <a:bodyPr/>
          <a:lstStyle/>
          <a:p>
            <a:pPr eaLnBrk="1" hangingPunct="1"/>
            <a:r>
              <a:rPr lang="pt-BR" smtClean="0">
                <a:solidFill>
                  <a:schemeClr val="tx2"/>
                </a:solidFill>
              </a:rPr>
              <a:t>Tamanho da Amostra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2420888"/>
            <a:ext cx="8229600" cy="3705275"/>
          </a:xfrm>
        </p:spPr>
        <p:txBody>
          <a:bodyPr/>
          <a:lstStyle/>
          <a:p>
            <a:pPr eaLnBrk="1" hangingPunct="1"/>
            <a:r>
              <a:rPr lang="pt-BR" dirty="0" smtClean="0">
                <a:solidFill>
                  <a:schemeClr val="tx2"/>
                </a:solidFill>
              </a:rPr>
              <a:t>O tamanho ideal da amostra não tem nada a ver com o tamanho da população a ser estudada.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836712"/>
            <a:ext cx="8229600" cy="1143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pt-BR" sz="4000" smtClean="0">
                <a:solidFill>
                  <a:schemeClr val="tx2"/>
                </a:solidFill>
              </a:rPr>
              <a:t>Tamanho da Amostra – Abordagem por Intervalo de Confiança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8077200" cy="4114800"/>
          </a:xfrm>
        </p:spPr>
        <p:txBody>
          <a:bodyPr/>
          <a:lstStyle/>
          <a:p>
            <a:pPr eaLnBrk="1" hangingPunct="1"/>
            <a:r>
              <a:rPr lang="pt-BR" smtClean="0">
                <a:solidFill>
                  <a:schemeClr val="tx2"/>
                </a:solidFill>
              </a:rPr>
              <a:t>Baseia-se na construção de intervalos de confiança em torno de médias utilizando a fórmula do erro padrão.</a:t>
            </a:r>
          </a:p>
          <a:p>
            <a:pPr eaLnBrk="1" hangingPunct="1"/>
            <a:r>
              <a:rPr lang="pt-BR" smtClean="0">
                <a:solidFill>
                  <a:schemeClr val="tx2"/>
                </a:solidFill>
              </a:rPr>
              <a:t>Passos:</a:t>
            </a:r>
          </a:p>
          <a:p>
            <a:pPr lvl="1" eaLnBrk="1" hangingPunct="1"/>
            <a:r>
              <a:rPr lang="pt-BR" smtClean="0">
                <a:solidFill>
                  <a:schemeClr val="tx2"/>
                </a:solidFill>
              </a:rPr>
              <a:t>1. Especificar o nível de precisão		e=</a:t>
            </a:r>
            <a:r>
              <a:rPr lang="pt-BR" smtClean="0">
                <a:solidFill>
                  <a:schemeClr val="tx2"/>
                </a:solidFill>
                <a:cs typeface="Times New Roman" pitchFamily="18" charset="0"/>
              </a:rPr>
              <a:t>±5</a:t>
            </a:r>
            <a:r>
              <a:rPr lang="pt-BR" smtClean="0">
                <a:solidFill>
                  <a:schemeClr val="tx2"/>
                </a:solidFill>
              </a:rPr>
              <a:t>,00</a:t>
            </a:r>
          </a:p>
          <a:p>
            <a:pPr lvl="1" eaLnBrk="1" hangingPunct="1"/>
            <a:r>
              <a:rPr lang="pt-BR" smtClean="0">
                <a:solidFill>
                  <a:schemeClr val="tx2"/>
                </a:solidFill>
              </a:rPr>
              <a:t>2. Especificar o nível de confiança	NC=95%</a:t>
            </a:r>
          </a:p>
          <a:p>
            <a:pPr lvl="1" eaLnBrk="1" hangingPunct="1"/>
            <a:r>
              <a:rPr lang="pt-BR" smtClean="0">
                <a:solidFill>
                  <a:schemeClr val="tx2"/>
                </a:solidFill>
              </a:rPr>
              <a:t>3. Determinar o valor de z associado 	z = 1,96</a:t>
            </a:r>
          </a:p>
          <a:p>
            <a:pPr lvl="2" eaLnBrk="1" hangingPunct="1"/>
            <a:r>
              <a:rPr lang="pt-BR" sz="2000" smtClean="0">
                <a:solidFill>
                  <a:schemeClr val="tx2"/>
                </a:solidFill>
              </a:rPr>
              <a:t>z = número de erros padrão que um ponto dista da média</a:t>
            </a:r>
            <a:r>
              <a:rPr lang="pt-BR" smtClean="0">
                <a:solidFill>
                  <a:schemeClr val="tx2"/>
                </a:solidFill>
              </a:rPr>
              <a:t> 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701824"/>
            <a:ext cx="8229600" cy="1143000"/>
          </a:xfrm>
        </p:spPr>
        <p:txBody>
          <a:bodyPr/>
          <a:lstStyle/>
          <a:p>
            <a:pPr eaLnBrk="1" hangingPunct="1"/>
            <a:r>
              <a:rPr lang="pt-BR" sz="4000" dirty="0" smtClean="0">
                <a:solidFill>
                  <a:schemeClr val="tx2"/>
                </a:solidFill>
              </a:rPr>
              <a:t>Tamanho da Amostra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/>
            <a:r>
              <a:rPr lang="pt-BR" smtClean="0">
                <a:solidFill>
                  <a:schemeClr val="tx2"/>
                </a:solidFill>
              </a:rPr>
              <a:t>4. Determinar o desvio padrão da população (pode ser conhecido por fontes secundárias, estimado por um estudo piloto ou com base no conhecimento do pesquisador)</a:t>
            </a:r>
          </a:p>
          <a:p>
            <a:pPr lvl="1" eaLnBrk="1" hangingPunct="1"/>
            <a:r>
              <a:rPr lang="pt-BR" smtClean="0">
                <a:solidFill>
                  <a:schemeClr val="tx2"/>
                </a:solidFill>
              </a:rPr>
              <a:t>5. Determinar o tamanho da amostra</a:t>
            </a:r>
          </a:p>
          <a:p>
            <a:pPr lvl="2" eaLnBrk="1" hangingPunct="1">
              <a:buFontTx/>
              <a:buNone/>
            </a:pPr>
            <a:endParaRPr lang="pt-BR" smtClean="0">
              <a:solidFill>
                <a:schemeClr val="tx2"/>
              </a:solidFill>
            </a:endParaRPr>
          </a:p>
          <a:p>
            <a:pPr lvl="1" eaLnBrk="1" hangingPunct="1"/>
            <a:endParaRPr lang="pt-BR" smtClean="0">
              <a:solidFill>
                <a:schemeClr val="tx2"/>
              </a:solidFill>
            </a:endParaRPr>
          </a:p>
        </p:txBody>
      </p:sp>
      <p:graphicFrame>
        <p:nvGraphicFramePr>
          <p:cNvPr id="1026" name="Object 4"/>
          <p:cNvGraphicFramePr>
            <a:graphicFrameLocks noChangeAspect="1"/>
          </p:cNvGraphicFramePr>
          <p:nvPr/>
        </p:nvGraphicFramePr>
        <p:xfrm>
          <a:off x="1157288" y="4343400"/>
          <a:ext cx="6832600" cy="1600200"/>
        </p:xfrm>
        <a:graphic>
          <a:graphicData uri="http://schemas.openxmlformats.org/presentationml/2006/ole">
            <p:oleObj spid="_x0000_s6146" name="Equation" r:id="rId3" imgW="1790640" imgH="419040" progId="">
              <p:embed/>
            </p:oleObj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cidade_feliz_quantos_aprovam_o_projeto_populacao_900_pessoa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252536" y="1340768"/>
            <a:ext cx="5830396" cy="5830396"/>
          </a:xfrm>
          <a:prstGeom prst="rect">
            <a:avLst/>
          </a:prstGeom>
        </p:spPr>
      </p:pic>
      <p:sp>
        <p:nvSpPr>
          <p:cNvPr id="3" name="Elipse 2"/>
          <p:cNvSpPr/>
          <p:nvPr/>
        </p:nvSpPr>
        <p:spPr>
          <a:xfrm>
            <a:off x="1043608" y="3429000"/>
            <a:ext cx="1542148" cy="1321319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" name="Conector de seta reta 8"/>
          <p:cNvCxnSpPr/>
          <p:nvPr/>
        </p:nvCxnSpPr>
        <p:spPr>
          <a:xfrm flipH="1">
            <a:off x="2555776" y="2348880"/>
            <a:ext cx="3024336" cy="1368152"/>
          </a:xfrm>
          <a:prstGeom prst="straightConnector1">
            <a:avLst/>
          </a:prstGeom>
          <a:ln w="57150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agem 12" descr="cidade_feliz_quantos_aprovam_o_projeto_populacao_900_pessoas.png"/>
          <p:cNvPicPr>
            <a:picLocks noChangeAspect="1"/>
          </p:cNvPicPr>
          <p:nvPr/>
        </p:nvPicPr>
        <p:blipFill>
          <a:blip r:embed="rId2" cstate="print"/>
          <a:srcRect l="21884" t="34581" r="50598" b="41953"/>
          <a:stretch>
            <a:fillRect/>
          </a:stretch>
        </p:blipFill>
        <p:spPr>
          <a:xfrm>
            <a:off x="5513008" y="404664"/>
            <a:ext cx="3630992" cy="3096344"/>
          </a:xfrm>
          <a:prstGeom prst="rect">
            <a:avLst/>
          </a:prstGeom>
        </p:spPr>
      </p:pic>
      <p:sp>
        <p:nvSpPr>
          <p:cNvPr id="14" name="Elipse 13"/>
          <p:cNvSpPr/>
          <p:nvPr/>
        </p:nvSpPr>
        <p:spPr>
          <a:xfrm>
            <a:off x="5533223" y="476672"/>
            <a:ext cx="3480151" cy="2990354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/>
          <p:cNvSpPr txBox="1"/>
          <p:nvPr/>
        </p:nvSpPr>
        <p:spPr>
          <a:xfrm>
            <a:off x="6444208" y="4077072"/>
            <a:ext cx="17281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33 a favor</a:t>
            </a:r>
          </a:p>
          <a:p>
            <a:pPr marL="342900" indent="-342900"/>
            <a:r>
              <a:rPr lang="pt-BR" dirty="0" smtClean="0"/>
              <a:t>24 contra</a:t>
            </a:r>
          </a:p>
          <a:p>
            <a:pPr marL="342900" indent="-342900"/>
            <a:endParaRPr lang="pt-BR" dirty="0" smtClean="0"/>
          </a:p>
          <a:p>
            <a:pPr marL="342900" indent="-342900"/>
            <a:r>
              <a:rPr lang="pt-BR" dirty="0" smtClean="0"/>
              <a:t>33/57 = 57,89%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60;p12"/>
          <p:cNvPicPr preferRelativeResize="0"/>
          <p:nvPr/>
        </p:nvPicPr>
        <p:blipFill rotWithShape="1">
          <a:blip r:embed="rId2" cstate="print">
            <a:alphaModFix/>
          </a:blip>
          <a:srcRect l="9741" t="16400" r="7572" b="10100"/>
          <a:stretch/>
        </p:blipFill>
        <p:spPr>
          <a:xfrm>
            <a:off x="-756592" y="-27384"/>
            <a:ext cx="11610528" cy="6885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"/>
          <p:cNvSpPr txBox="1">
            <a:spLocks noGrp="1"/>
          </p:cNvSpPr>
          <p:nvPr>
            <p:ph type="ctrTitle"/>
          </p:nvPr>
        </p:nvSpPr>
        <p:spPr>
          <a:xfrm>
            <a:off x="683568" y="2060848"/>
            <a:ext cx="7772400" cy="230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libri"/>
              <a:buNone/>
            </a:pPr>
            <a:r>
              <a:rPr lang="pt-BR" sz="3600" dirty="0"/>
              <a:t>Fiz uma pesquisa com 10 mil entrevistas de pessoas que moram em Botafogo e cheguei a conclusão de que as pessoas que moram em nesse bairro recebem em média R$ 1.400,00</a:t>
            </a:r>
            <a:r>
              <a:rPr lang="pt-BR" sz="3600" dirty="0" smtClean="0"/>
              <a:t>.</a:t>
            </a:r>
            <a:endParaRPr sz="24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ctrTitle"/>
          </p:nvPr>
        </p:nvSpPr>
        <p:spPr>
          <a:xfrm>
            <a:off x="685800" y="1484784"/>
            <a:ext cx="7772400" cy="230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libri"/>
              <a:buNone/>
            </a:pPr>
            <a:r>
              <a:rPr lang="pt-BR" sz="3600" dirty="0"/>
              <a:t>Fiz uma pesquisa com 10 mil entrevistas de pessoas que moram em Botafogo e cheguei a conclusão de que as pessoas que moram em nesse bairro recebem em média R$ 1.400,00.</a:t>
            </a:r>
            <a:endParaRPr sz="3600" dirty="0"/>
          </a:p>
        </p:txBody>
      </p:sp>
      <p:sp>
        <p:nvSpPr>
          <p:cNvPr id="100" name="Google Shape;100;p2"/>
          <p:cNvSpPr txBox="1"/>
          <p:nvPr/>
        </p:nvSpPr>
        <p:spPr>
          <a:xfrm>
            <a:off x="838200" y="4437112"/>
            <a:ext cx="7772400" cy="936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Calibri"/>
              <a:buNone/>
            </a:pPr>
            <a:r>
              <a:rPr lang="pt-BR" sz="3600" b="1" i="0" u="none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Qual o problema dessa estimativa?</a:t>
            </a:r>
            <a:endParaRPr sz="3600" b="1" i="0" u="none" strike="noStrike" cap="none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94;p1"/>
          <p:cNvSpPr txBox="1">
            <a:spLocks/>
          </p:cNvSpPr>
          <p:nvPr/>
        </p:nvSpPr>
        <p:spPr>
          <a:xfrm>
            <a:off x="755576" y="3861048"/>
            <a:ext cx="7772400" cy="23066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libri"/>
              <a:buNone/>
              <a:tabLst/>
              <a:defRPr/>
            </a:pPr>
            <a:endParaRPr kumimoji="0" lang="pt-BR" sz="3600" b="0" i="0" u="none" strike="noStrike" kern="1200" cap="none" spc="0" normalizeH="0" baseline="0" noProof="0" dirty="0" smtClean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libri"/>
              <a:buNone/>
              <a:tabLst/>
              <a:defRPr/>
            </a:pPr>
            <a:r>
              <a:rPr kumimoji="0" lang="pt-BR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pt-BR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pt-B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População total do Bairro de Botafogo: 77 mil habitantes 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 txBox="1"/>
          <p:nvPr/>
        </p:nvSpPr>
        <p:spPr>
          <a:xfrm>
            <a:off x="838200" y="4941168"/>
            <a:ext cx="7772400" cy="936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0" i="0" u="none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 média dos moradores  do bairro está entre R$ 1.300,00 e R$ 1.500,00       </a:t>
            </a:r>
            <a:endParaRPr sz="3600" b="1" i="0" u="none" strike="noStrike" cap="none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Calibri"/>
              <a:buNone/>
            </a:pPr>
            <a:r>
              <a:rPr lang="pt-BR" dirty="0"/>
              <a:t>Uma inferência sobre o parâmetro deve fornecer não somente uma estimativa pontual, mas também indicar quão próximo a estimativa está do valor do parâmetro.</a:t>
            </a:r>
            <a:endParaRPr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"/>
          <p:cNvSpPr txBox="1"/>
          <p:nvPr/>
        </p:nvSpPr>
        <p:spPr>
          <a:xfrm>
            <a:off x="838200" y="4941168"/>
            <a:ext cx="7772400" cy="936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0" i="0" u="none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 média dos moradores  do bairro está entre R$ 1.300,00 e R$ 1.500,00  </a:t>
            </a:r>
            <a:r>
              <a:rPr lang="pt-BR" sz="3600" b="1" i="0" u="none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com 95% de confiança</a:t>
            </a:r>
            <a:endParaRPr sz="3600" b="1" i="0" u="none" strike="noStrike" cap="none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4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Calibri"/>
              <a:buNone/>
            </a:pPr>
            <a:r>
              <a:rPr lang="pt-BR" dirty="0"/>
              <a:t>Uma inferência sobre o parâmetro deve fornecer não somente uma estimativa pontual, mas também indicar quão próximo a estimativa está do valor do parâmetro.</a:t>
            </a:r>
            <a:endParaRPr dirty="0"/>
          </a:p>
        </p:txBody>
      </p:sp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"/>
          <p:cNvSpPr txBox="1">
            <a:spLocks noGrp="1"/>
          </p:cNvSpPr>
          <p:nvPr>
            <p:ph type="ctrTitle"/>
          </p:nvPr>
        </p:nvSpPr>
        <p:spPr>
          <a:xfrm>
            <a:off x="685800" y="1196752"/>
            <a:ext cx="7772400" cy="230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Calibri"/>
              <a:buNone/>
            </a:pPr>
            <a:r>
              <a:rPr lang="pt-BR" dirty="0"/>
              <a:t>População do bairro 77.212 habitantes</a:t>
            </a:r>
            <a:br>
              <a:rPr lang="pt-BR" dirty="0"/>
            </a:br>
            <a:r>
              <a:rPr lang="pt-BR" dirty="0"/>
              <a:t/>
            </a:r>
            <a:br>
              <a:rPr lang="pt-BR" dirty="0"/>
            </a:br>
            <a:r>
              <a:rPr lang="pt-BR" dirty="0"/>
              <a:t>Amostra 10.000 pessoas</a:t>
            </a:r>
            <a:endParaRPr dirty="0"/>
          </a:p>
        </p:txBody>
      </p:sp>
      <p:sp>
        <p:nvSpPr>
          <p:cNvPr id="118" name="Google Shape;118;p5"/>
          <p:cNvSpPr txBox="1"/>
          <p:nvPr/>
        </p:nvSpPr>
        <p:spPr>
          <a:xfrm>
            <a:off x="683568" y="4002633"/>
            <a:ext cx="7772400" cy="230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75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Calibri"/>
              <a:buNone/>
            </a:pPr>
            <a:r>
              <a:rPr lang="pt-BR" sz="3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Como essas pessoas foram escolhidas?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endParaRPr sz="3600" b="0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"/>
          <p:cNvSpPr txBox="1"/>
          <p:nvPr/>
        </p:nvSpPr>
        <p:spPr>
          <a:xfrm>
            <a:off x="683568" y="4002633"/>
            <a:ext cx="7772400" cy="230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75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Calibri"/>
              <a:buNone/>
            </a:pPr>
            <a:r>
              <a:rPr lang="pt-BR" sz="44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As pessoas foram </a:t>
            </a:r>
            <a:r>
              <a:rPr lang="pt-BR" sz="4400" b="1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sorteadas</a:t>
            </a:r>
            <a:r>
              <a:rPr lang="pt-BR" sz="44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de forma independente? 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endParaRPr sz="4400" b="0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6"/>
          <p:cNvSpPr txBox="1"/>
          <p:nvPr/>
        </p:nvSpPr>
        <p:spPr>
          <a:xfrm>
            <a:off x="688032" y="1122313"/>
            <a:ext cx="7772400" cy="230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75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Calibri"/>
              <a:buNone/>
            </a:pPr>
            <a:r>
              <a:rPr lang="pt-BR" sz="44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Como essas pessoas foram escolhidas?</a:t>
            </a:r>
            <a:endParaRPr sz="4400" b="0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1052736"/>
            <a:ext cx="6480720" cy="4392488"/>
          </a:xfrm>
        </p:spPr>
        <p:txBody>
          <a:bodyPr/>
          <a:lstStyle/>
          <a:p>
            <a:r>
              <a:rPr lang="pt-BR" dirty="0" smtClean="0"/>
              <a:t>Um exemplo:</a:t>
            </a: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3851920" y="1052736"/>
            <a:ext cx="4644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bg2"/>
                </a:solidFill>
              </a:rPr>
              <a:t>http://www.sebrae.com.br/Sebrae/Portal%20Sebrae/Estudos%20e%20Pesquisas/</a:t>
            </a:r>
            <a:r>
              <a:rPr lang="pt-BR" dirty="0" err="1" smtClean="0">
                <a:solidFill>
                  <a:schemeClr val="bg2"/>
                </a:solidFill>
              </a:rPr>
              <a:t>gem</a:t>
            </a:r>
            <a:r>
              <a:rPr lang="pt-BR" dirty="0" smtClean="0">
                <a:solidFill>
                  <a:schemeClr val="bg2"/>
                </a:solidFill>
              </a:rPr>
              <a:t>%202014_</a:t>
            </a:r>
            <a:r>
              <a:rPr lang="pt-BR" dirty="0" err="1" smtClean="0">
                <a:solidFill>
                  <a:schemeClr val="bg2"/>
                </a:solidFill>
              </a:rPr>
              <a:t>relat</a:t>
            </a:r>
            <a:r>
              <a:rPr lang="pt-BR" dirty="0" smtClean="0">
                <a:solidFill>
                  <a:schemeClr val="bg2"/>
                </a:solidFill>
              </a:rPr>
              <a:t>%C3%B3rio%20executivo.</a:t>
            </a:r>
            <a:r>
              <a:rPr lang="pt-BR" dirty="0" err="1" smtClean="0">
                <a:solidFill>
                  <a:schemeClr val="bg2"/>
                </a:solidFill>
              </a:rPr>
              <a:t>pdf</a:t>
            </a:r>
            <a:endParaRPr lang="pt-BR" dirty="0">
              <a:solidFill>
                <a:schemeClr val="bg2"/>
              </a:solidFill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/>
          <a:srcRect l="16238" t="32150" r="51869" b="8001"/>
          <a:stretch>
            <a:fillRect/>
          </a:stretch>
        </p:blipFill>
        <p:spPr bwMode="auto">
          <a:xfrm>
            <a:off x="4211960" y="2276872"/>
            <a:ext cx="3888432" cy="4104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 l="34053" t="11151" r="35235" b="12200"/>
          <a:stretch>
            <a:fillRect/>
          </a:stretch>
        </p:blipFill>
        <p:spPr bwMode="auto">
          <a:xfrm>
            <a:off x="251520" y="1700808"/>
            <a:ext cx="3334069" cy="4680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Retângulo 15"/>
          <p:cNvSpPr/>
          <p:nvPr/>
        </p:nvSpPr>
        <p:spPr>
          <a:xfrm>
            <a:off x="4355976" y="3121918"/>
            <a:ext cx="3606750" cy="79208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34547" t="11151" r="32379" b="72049"/>
          <a:stretch>
            <a:fillRect/>
          </a:stretch>
        </p:blipFill>
        <p:spPr bwMode="auto">
          <a:xfrm>
            <a:off x="3203848" y="1772816"/>
            <a:ext cx="5292588" cy="15121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 cstate="print"/>
          <a:srcRect l="34547" t="67728" r="32379" b="13250"/>
          <a:stretch>
            <a:fillRect/>
          </a:stretch>
        </p:blipFill>
        <p:spPr bwMode="auto">
          <a:xfrm>
            <a:off x="3203848" y="3789040"/>
            <a:ext cx="5336976" cy="1726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 l="34644" t="11151" r="32872" b="10100"/>
          <a:stretch>
            <a:fillRect/>
          </a:stretch>
        </p:blipFill>
        <p:spPr bwMode="auto">
          <a:xfrm>
            <a:off x="107504" y="1628800"/>
            <a:ext cx="2904323" cy="396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tângulo 4"/>
          <p:cNvSpPr/>
          <p:nvPr/>
        </p:nvSpPr>
        <p:spPr>
          <a:xfrm>
            <a:off x="3491880" y="4725144"/>
            <a:ext cx="4896544" cy="79208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/>
          <p:cNvSpPr/>
          <p:nvPr/>
        </p:nvSpPr>
        <p:spPr>
          <a:xfrm>
            <a:off x="3563888" y="1772816"/>
            <a:ext cx="2232248" cy="23729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"/>
          <p:cNvSpPr txBox="1">
            <a:spLocks noGrp="1"/>
          </p:cNvSpPr>
          <p:nvPr>
            <p:ph type="title"/>
          </p:nvPr>
        </p:nvSpPr>
        <p:spPr>
          <a:xfrm>
            <a:off x="457200" y="-9026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pt-BR">
                <a:solidFill>
                  <a:schemeClr val="lt1"/>
                </a:solidFill>
              </a:rPr>
              <a:t>Grandes ideias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0" name="Google Shape;130;p7"/>
          <p:cNvSpPr txBox="1">
            <a:spLocks noGrp="1"/>
          </p:cNvSpPr>
          <p:nvPr>
            <p:ph type="body" idx="1"/>
          </p:nvPr>
        </p:nvSpPr>
        <p:spPr>
          <a:xfrm>
            <a:off x="395536" y="1412776"/>
            <a:ext cx="8291264" cy="5184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514350" lvl="0" indent="-514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Calibri"/>
              <a:buAutoNum type="arabicPeriod"/>
            </a:pPr>
            <a:r>
              <a:rPr lang="pt-BR" dirty="0"/>
              <a:t>Parte (Amostra) pode representar o todo (População).</a:t>
            </a:r>
            <a:endParaRPr dirty="0"/>
          </a:p>
          <a:p>
            <a:pPr marL="514350" lvl="0" indent="-514350" algn="l" rtl="0">
              <a:spcBef>
                <a:spcPts val="592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Calibri"/>
              <a:buAutoNum type="arabicPeriod"/>
            </a:pPr>
            <a:r>
              <a:rPr lang="pt-BR" dirty="0"/>
              <a:t>Amostra aleatória (amostra probabilística) – o </a:t>
            </a:r>
            <a:r>
              <a:rPr lang="pt-BR" b="1" dirty="0"/>
              <a:t>sorteio dos elementos </a:t>
            </a:r>
            <a:r>
              <a:rPr lang="pt-BR" dirty="0"/>
              <a:t>é importante.</a:t>
            </a:r>
            <a:endParaRPr dirty="0"/>
          </a:p>
          <a:p>
            <a:pPr marL="514350" lvl="0" indent="-514350" algn="l" rtl="0">
              <a:spcBef>
                <a:spcPts val="592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Calibri"/>
              <a:buAutoNum type="arabicPeriod"/>
            </a:pPr>
            <a:r>
              <a:rPr lang="pt-BR" dirty="0"/>
              <a:t>O tamanho da amostra </a:t>
            </a:r>
            <a:r>
              <a:rPr lang="pt-BR" b="1" dirty="0"/>
              <a:t>NÃO </a:t>
            </a:r>
            <a:r>
              <a:rPr lang="pt-BR" dirty="0"/>
              <a:t>é uma função do tamanho da população. Todavia, é em função da heterogeneidade dos elementos (variabilidade/variância).</a:t>
            </a:r>
            <a:endParaRPr dirty="0"/>
          </a:p>
          <a:p>
            <a:pPr marL="514350" lvl="0" indent="-514350" algn="l" rtl="0">
              <a:spcBef>
                <a:spcPts val="592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Calibri"/>
              <a:buAutoNum type="arabicPeriod"/>
            </a:pPr>
            <a:r>
              <a:rPr lang="pt-BR" dirty="0"/>
              <a:t>Existem ótimos métodos para </a:t>
            </a:r>
            <a:r>
              <a:rPr lang="pt-BR" b="1" dirty="0"/>
              <a:t>espalhar</a:t>
            </a:r>
            <a:r>
              <a:rPr lang="pt-BR" dirty="0"/>
              <a:t> a amostra e ao mesmo tempo garantir a representatividade e a precisão </a:t>
            </a:r>
            <a:r>
              <a:rPr lang="pt-BR" sz="2600" dirty="0"/>
              <a:t>(amostra estratificada, amostra por conglomerado, amostra sistemática, amostra proporcional ao tamanho...)</a:t>
            </a:r>
            <a:endParaRPr dirty="0"/>
          </a:p>
        </p:txBody>
      </p:sp>
      <p:sp>
        <p:nvSpPr>
          <p:cNvPr id="4" name="Retângulo 3"/>
          <p:cNvSpPr/>
          <p:nvPr/>
        </p:nvSpPr>
        <p:spPr>
          <a:xfrm>
            <a:off x="0" y="0"/>
            <a:ext cx="9144000" cy="1215516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sz="4400" dirty="0" smtClean="0">
                <a:latin typeface="Arial Narrow" pitchFamily="34" charset="0"/>
              </a:rPr>
              <a:t>      EM RESUMO</a:t>
            </a:r>
            <a:endParaRPr lang="pt-BR" sz="4400" dirty="0">
              <a:latin typeface="Arial Narrow" pitchFamily="34" charset="0"/>
            </a:endParaRP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cidade_feliz_quantos_aprovam_o_projeto_populacao_900_pessoa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252536" y="1340768"/>
            <a:ext cx="5830396" cy="5830396"/>
          </a:xfrm>
          <a:prstGeom prst="rect">
            <a:avLst/>
          </a:prstGeom>
        </p:spPr>
      </p:pic>
      <p:cxnSp>
        <p:nvCxnSpPr>
          <p:cNvPr id="9" name="Conector de seta reta 8"/>
          <p:cNvCxnSpPr/>
          <p:nvPr/>
        </p:nvCxnSpPr>
        <p:spPr>
          <a:xfrm flipH="1">
            <a:off x="1835696" y="1340768"/>
            <a:ext cx="3096344" cy="1440160"/>
          </a:xfrm>
          <a:prstGeom prst="straightConnector1">
            <a:avLst/>
          </a:prstGeom>
          <a:ln w="57150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tângulo 7"/>
          <p:cNvSpPr/>
          <p:nvPr/>
        </p:nvSpPr>
        <p:spPr>
          <a:xfrm>
            <a:off x="523677" y="2355229"/>
            <a:ext cx="1023988" cy="1208261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 descr="cidade_feliz_quantos_aprovam_o_projeto_populacao_900_pessoas.png"/>
          <p:cNvPicPr>
            <a:picLocks noChangeAspect="1"/>
          </p:cNvPicPr>
          <p:nvPr/>
        </p:nvPicPr>
        <p:blipFill>
          <a:blip r:embed="rId2" cstate="print"/>
          <a:srcRect l="13585" t="17291" r="68923" b="61713"/>
          <a:stretch>
            <a:fillRect/>
          </a:stretch>
        </p:blipFill>
        <p:spPr>
          <a:xfrm>
            <a:off x="5327576" y="404664"/>
            <a:ext cx="1764704" cy="211824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6444208" y="2852936"/>
            <a:ext cx="17281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25 a favor</a:t>
            </a:r>
          </a:p>
          <a:p>
            <a:pPr marL="342900" indent="-342900"/>
            <a:r>
              <a:rPr lang="pt-BR" dirty="0" smtClean="0"/>
              <a:t>17 contra</a:t>
            </a:r>
          </a:p>
          <a:p>
            <a:pPr marL="342900" indent="-342900"/>
            <a:endParaRPr lang="pt-BR" dirty="0" smtClean="0"/>
          </a:p>
          <a:p>
            <a:pPr marL="342900" indent="-342900"/>
            <a:r>
              <a:rPr lang="pt-BR" dirty="0" smtClean="0"/>
              <a:t>25/42 = 59,52%</a:t>
            </a:r>
            <a:endParaRPr lang="pt-BR" dirty="0"/>
          </a:p>
        </p:txBody>
      </p:sp>
      <p:sp>
        <p:nvSpPr>
          <p:cNvPr id="12" name="Retângulo 11"/>
          <p:cNvSpPr/>
          <p:nvPr/>
        </p:nvSpPr>
        <p:spPr>
          <a:xfrm>
            <a:off x="5311700" y="411014"/>
            <a:ext cx="1780580" cy="208188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"/>
          <p:cNvSpPr txBox="1">
            <a:spLocks noGrp="1"/>
          </p:cNvSpPr>
          <p:nvPr>
            <p:ph type="ctrTitle"/>
          </p:nvPr>
        </p:nvSpPr>
        <p:spPr>
          <a:xfrm>
            <a:off x="611560" y="1268760"/>
            <a:ext cx="7772400" cy="2018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Calibri"/>
              <a:buNone/>
            </a:pPr>
            <a:r>
              <a:rPr lang="pt-BR" sz="9800" dirty="0">
                <a:solidFill>
                  <a:schemeClr val="tx2"/>
                </a:solidFill>
              </a:rPr>
              <a:t>AVISO</a:t>
            </a:r>
            <a:r>
              <a:rPr lang="pt-BR" dirty="0">
                <a:solidFill>
                  <a:schemeClr val="tx2"/>
                </a:solidFill>
              </a:rPr>
              <a:t/>
            </a:r>
            <a:br>
              <a:rPr lang="pt-BR" dirty="0">
                <a:solidFill>
                  <a:schemeClr val="tx2"/>
                </a:solidFill>
              </a:rPr>
            </a:br>
            <a:endParaRPr dirty="0">
              <a:solidFill>
                <a:schemeClr val="tx2"/>
              </a:solidFill>
            </a:endParaRPr>
          </a:p>
        </p:txBody>
      </p:sp>
      <p:sp>
        <p:nvSpPr>
          <p:cNvPr id="136" name="Google Shape;136;p8"/>
          <p:cNvSpPr txBox="1"/>
          <p:nvPr/>
        </p:nvSpPr>
        <p:spPr>
          <a:xfrm>
            <a:off x="688032" y="2204864"/>
            <a:ext cx="7772400" cy="2018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82500" lnSpcReduction="200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Calibri"/>
              <a:buNone/>
            </a:pPr>
            <a:r>
              <a:rPr lang="pt-BR" sz="44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pt-BR" sz="44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pt-BR" sz="44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 amostra obtida pelo  método </a:t>
            </a:r>
            <a:r>
              <a:rPr lang="pt-BR" sz="4400" b="0" i="0" u="none" strike="noStrike" cap="none" dirty="0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w</a:t>
            </a:r>
            <a:r>
              <a:rPr lang="pt-BR" sz="4400" b="0" i="1" u="none" strike="noStrike" cap="none" dirty="0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eb-survey</a:t>
            </a:r>
            <a:r>
              <a:rPr lang="pt-BR" sz="44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pt-BR" sz="4400" b="1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NÃO</a:t>
            </a:r>
            <a:r>
              <a:rPr lang="pt-BR" sz="44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é considerada uma amostra aleatória</a:t>
            </a:r>
            <a:endParaRPr sz="4400" b="0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2" name="Text Box 4"/>
          <p:cNvSpPr txBox="1">
            <a:spLocks noChangeArrowheads="1"/>
          </p:cNvSpPr>
          <p:nvPr/>
        </p:nvSpPr>
        <p:spPr bwMode="auto">
          <a:xfrm>
            <a:off x="311150" y="84733"/>
            <a:ext cx="76454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pt-BR" sz="4000" b="0">
                <a:solidFill>
                  <a:schemeClr val="tx2"/>
                </a:solidFill>
              </a:rPr>
              <a:t>Teorema Central do Limite</a:t>
            </a:r>
            <a:endParaRPr lang="pt-BR" sz="4400" b="0">
              <a:solidFill>
                <a:schemeClr val="tx2"/>
              </a:solidFill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304800" y="1413470"/>
            <a:ext cx="8642350" cy="4895850"/>
            <a:chOff x="158" y="1117"/>
            <a:chExt cx="5444" cy="3084"/>
          </a:xfrm>
        </p:grpSpPr>
        <p:sp>
          <p:nvSpPr>
            <p:cNvPr id="160778" name="Rectangle 10"/>
            <p:cNvSpPr>
              <a:spLocks noChangeArrowheads="1"/>
            </p:cNvSpPr>
            <p:nvPr/>
          </p:nvSpPr>
          <p:spPr bwMode="auto">
            <a:xfrm>
              <a:off x="158" y="1117"/>
              <a:ext cx="5444" cy="3084"/>
            </a:xfrm>
            <a:prstGeom prst="rect">
              <a:avLst/>
            </a:prstGeom>
            <a:solidFill>
              <a:srgbClr val="FFFF99"/>
            </a:solidFill>
            <a:ln w="38100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0770" name="Text Box 2"/>
            <p:cNvSpPr txBox="1">
              <a:spLocks noChangeArrowheads="1"/>
            </p:cNvSpPr>
            <p:nvPr/>
          </p:nvSpPr>
          <p:spPr bwMode="auto">
            <a:xfrm>
              <a:off x="271" y="1217"/>
              <a:ext cx="5331" cy="27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pt-BR" sz="2400" dirty="0">
                  <a:solidFill>
                    <a:schemeClr val="tx2"/>
                  </a:solidFill>
                </a:rPr>
                <a:t>TEOREMA CENTRAL DO LIMITE</a:t>
              </a:r>
            </a:p>
            <a:p>
              <a:pPr algn="l">
                <a:spcBef>
                  <a:spcPct val="50000"/>
                </a:spcBef>
              </a:pPr>
              <a:r>
                <a:rPr lang="en-US" sz="2400" b="0" dirty="0">
                  <a:solidFill>
                    <a:schemeClr val="tx2"/>
                  </a:solidFill>
                </a:rPr>
                <a:t>Se X</a:t>
              </a:r>
              <a:r>
                <a:rPr lang="en-US" sz="2400" b="0" baseline="-25000" dirty="0">
                  <a:solidFill>
                    <a:schemeClr val="tx2"/>
                  </a:solidFill>
                </a:rPr>
                <a:t>1</a:t>
              </a:r>
              <a:r>
                <a:rPr lang="en-US" sz="2400" b="0" dirty="0">
                  <a:solidFill>
                    <a:schemeClr val="tx2"/>
                  </a:solidFill>
                </a:rPr>
                <a:t>, …, </a:t>
              </a:r>
              <a:r>
                <a:rPr lang="en-US" sz="2400" b="0" dirty="0" err="1">
                  <a:solidFill>
                    <a:schemeClr val="tx2"/>
                  </a:solidFill>
                </a:rPr>
                <a:t>X</a:t>
              </a:r>
              <a:r>
                <a:rPr lang="en-US" sz="2400" b="0" baseline="-25000" dirty="0" err="1">
                  <a:solidFill>
                    <a:schemeClr val="tx2"/>
                  </a:solidFill>
                </a:rPr>
                <a:t>n</a:t>
              </a:r>
              <a:r>
                <a:rPr lang="en-US" sz="2400" b="0" dirty="0">
                  <a:solidFill>
                    <a:schemeClr val="tx2"/>
                  </a:solidFill>
                </a:rPr>
                <a:t> for </a:t>
              </a:r>
              <a:r>
                <a:rPr lang="en-US" sz="2400" b="0" dirty="0" err="1">
                  <a:solidFill>
                    <a:schemeClr val="tx2"/>
                  </a:solidFill>
                </a:rPr>
                <a:t>uma</a:t>
              </a:r>
              <a:r>
                <a:rPr lang="en-US" sz="2400" b="0" dirty="0">
                  <a:solidFill>
                    <a:schemeClr val="tx2"/>
                  </a:solidFill>
                </a:rPr>
                <a:t> </a:t>
              </a:r>
              <a:r>
                <a:rPr lang="en-US" sz="2400" b="0" dirty="0" err="1">
                  <a:solidFill>
                    <a:schemeClr val="tx2"/>
                  </a:solidFill>
                </a:rPr>
                <a:t>amostra</a:t>
              </a:r>
              <a:r>
                <a:rPr lang="en-US" sz="2400" b="0" dirty="0">
                  <a:solidFill>
                    <a:schemeClr val="tx2"/>
                  </a:solidFill>
                </a:rPr>
                <a:t> </a:t>
              </a:r>
              <a:r>
                <a:rPr lang="en-US" sz="2400" b="0" dirty="0" err="1">
                  <a:solidFill>
                    <a:schemeClr val="tx2"/>
                  </a:solidFill>
                </a:rPr>
                <a:t>aleatória</a:t>
              </a:r>
              <a:r>
                <a:rPr lang="en-US" sz="2400" b="0" dirty="0">
                  <a:solidFill>
                    <a:schemeClr val="tx2"/>
                  </a:solidFill>
                </a:rPr>
                <a:t> de </a:t>
              </a:r>
              <a:r>
                <a:rPr lang="en-US" sz="2400" b="0" dirty="0" err="1">
                  <a:solidFill>
                    <a:schemeClr val="tx2"/>
                  </a:solidFill>
                </a:rPr>
                <a:t>tamanho</a:t>
              </a:r>
              <a:r>
                <a:rPr lang="en-US" sz="2400" b="0" dirty="0">
                  <a:solidFill>
                    <a:schemeClr val="tx2"/>
                  </a:solidFill>
                </a:rPr>
                <a:t> n, </a:t>
              </a:r>
              <a:r>
                <a:rPr lang="en-US" sz="2400" b="0" dirty="0" err="1">
                  <a:solidFill>
                    <a:schemeClr val="tx2"/>
                  </a:solidFill>
                </a:rPr>
                <a:t>retirada</a:t>
              </a:r>
              <a:r>
                <a:rPr lang="en-US" sz="2400" b="0" dirty="0">
                  <a:solidFill>
                    <a:schemeClr val="tx2"/>
                  </a:solidFill>
                </a:rPr>
                <a:t> de </a:t>
              </a:r>
              <a:r>
                <a:rPr lang="en-US" sz="2400" b="0" dirty="0" err="1">
                  <a:solidFill>
                    <a:schemeClr val="tx2"/>
                  </a:solidFill>
                </a:rPr>
                <a:t>uma</a:t>
              </a:r>
              <a:r>
                <a:rPr lang="en-US" sz="2400" b="0" dirty="0">
                  <a:solidFill>
                    <a:schemeClr val="tx2"/>
                  </a:solidFill>
                </a:rPr>
                <a:t> </a:t>
              </a:r>
              <a:r>
                <a:rPr lang="en-US" sz="2400" b="0" dirty="0" err="1">
                  <a:solidFill>
                    <a:schemeClr val="tx2"/>
                  </a:solidFill>
                </a:rPr>
                <a:t>população</a:t>
              </a:r>
              <a:r>
                <a:rPr lang="en-US" sz="2400" b="0" dirty="0">
                  <a:solidFill>
                    <a:schemeClr val="tx2"/>
                  </a:solidFill>
                </a:rPr>
                <a:t> (</a:t>
              </a:r>
              <a:r>
                <a:rPr lang="en-US" sz="2400" b="0" dirty="0" err="1">
                  <a:solidFill>
                    <a:schemeClr val="tx2"/>
                  </a:solidFill>
                </a:rPr>
                <a:t>finita</a:t>
              </a:r>
              <a:r>
                <a:rPr lang="en-US" sz="2400" b="0" dirty="0">
                  <a:solidFill>
                    <a:schemeClr val="tx2"/>
                  </a:solidFill>
                </a:rPr>
                <a:t> </a:t>
              </a:r>
              <a:r>
                <a:rPr lang="en-US" sz="2400" b="0" dirty="0" err="1">
                  <a:solidFill>
                    <a:schemeClr val="tx2"/>
                  </a:solidFill>
                </a:rPr>
                <a:t>ou</a:t>
              </a:r>
              <a:r>
                <a:rPr lang="en-US" sz="2400" b="0" dirty="0">
                  <a:solidFill>
                    <a:schemeClr val="tx2"/>
                  </a:solidFill>
                </a:rPr>
                <a:t> </a:t>
              </a:r>
              <a:r>
                <a:rPr lang="en-US" sz="2400" b="0" dirty="0" err="1">
                  <a:solidFill>
                    <a:schemeClr val="tx2"/>
                  </a:solidFill>
                </a:rPr>
                <a:t>infinita</a:t>
              </a:r>
              <a:r>
                <a:rPr lang="en-US" sz="2400" b="0" dirty="0">
                  <a:solidFill>
                    <a:schemeClr val="tx2"/>
                  </a:solidFill>
                </a:rPr>
                <a:t>), com </a:t>
              </a:r>
              <a:r>
                <a:rPr lang="en-US" sz="2400" b="0" dirty="0" err="1">
                  <a:solidFill>
                    <a:schemeClr val="tx2"/>
                  </a:solidFill>
                </a:rPr>
                <a:t>média</a:t>
              </a:r>
              <a:r>
                <a:rPr lang="en-US" sz="2400" b="0" dirty="0">
                  <a:solidFill>
                    <a:schemeClr val="tx2"/>
                  </a:solidFill>
                  <a:latin typeface="Times New Roman" pitchFamily="18" charset="0"/>
                </a:rPr>
                <a:t> </a:t>
              </a:r>
              <a:r>
                <a:rPr lang="en-US" sz="2400" b="0" dirty="0">
                  <a:solidFill>
                    <a:schemeClr val="tx2"/>
                  </a:solidFill>
                  <a:latin typeface="Times New Roman" pitchFamily="18" charset="0"/>
                  <a:cs typeface="Arial" charset="0"/>
                </a:rPr>
                <a:t>     </a:t>
              </a:r>
              <a:r>
                <a:rPr lang="en-US" sz="2400" b="0" dirty="0">
                  <a:solidFill>
                    <a:schemeClr val="tx2"/>
                  </a:solidFill>
                  <a:cs typeface="Arial" charset="0"/>
                </a:rPr>
                <a:t>e </a:t>
              </a:r>
              <a:r>
                <a:rPr lang="en-US" sz="2400" b="0" dirty="0" err="1">
                  <a:solidFill>
                    <a:schemeClr val="tx2"/>
                  </a:solidFill>
                  <a:cs typeface="Arial" charset="0"/>
                </a:rPr>
                <a:t>variância</a:t>
              </a:r>
              <a:r>
                <a:rPr lang="en-US" sz="2400" b="0" dirty="0">
                  <a:solidFill>
                    <a:schemeClr val="tx2"/>
                  </a:solidFill>
                  <a:cs typeface="Arial" charset="0"/>
                </a:rPr>
                <a:t> </a:t>
              </a:r>
              <a:r>
                <a:rPr lang="el-GR" sz="2400" b="0" dirty="0">
                  <a:solidFill>
                    <a:schemeClr val="tx2"/>
                  </a:solidFill>
                  <a:cs typeface="Arial" charset="0"/>
                </a:rPr>
                <a:t>σ</a:t>
              </a:r>
              <a:r>
                <a:rPr lang="en-US" sz="2400" b="0" baseline="30000" dirty="0">
                  <a:solidFill>
                    <a:schemeClr val="tx2"/>
                  </a:solidFill>
                  <a:cs typeface="Arial" charset="0"/>
                </a:rPr>
                <a:t>2</a:t>
              </a:r>
              <a:r>
                <a:rPr lang="en-US" sz="2400" b="0" dirty="0">
                  <a:solidFill>
                    <a:schemeClr val="tx2"/>
                  </a:solidFill>
                  <a:cs typeface="Arial" charset="0"/>
                </a:rPr>
                <a:t>, e se     for a </a:t>
              </a:r>
              <a:r>
                <a:rPr lang="en-US" sz="2400" b="0" dirty="0" err="1">
                  <a:solidFill>
                    <a:schemeClr val="tx2"/>
                  </a:solidFill>
                  <a:cs typeface="Arial" charset="0"/>
                </a:rPr>
                <a:t>média</a:t>
              </a:r>
              <a:r>
                <a:rPr lang="en-US" sz="2400" b="0" dirty="0">
                  <a:solidFill>
                    <a:schemeClr val="tx2"/>
                  </a:solidFill>
                  <a:cs typeface="Arial" charset="0"/>
                </a:rPr>
                <a:t> </a:t>
              </a:r>
              <a:r>
                <a:rPr lang="en-US" sz="2400" b="0" dirty="0" err="1">
                  <a:solidFill>
                    <a:schemeClr val="tx2"/>
                  </a:solidFill>
                  <a:cs typeface="Arial" charset="0"/>
                </a:rPr>
                <a:t>da</a:t>
              </a:r>
              <a:r>
                <a:rPr lang="en-US" sz="2400" b="0" dirty="0">
                  <a:solidFill>
                    <a:schemeClr val="tx2"/>
                  </a:solidFill>
                  <a:cs typeface="Arial" charset="0"/>
                </a:rPr>
                <a:t> </a:t>
              </a:r>
              <a:r>
                <a:rPr lang="en-US" sz="2400" b="0" dirty="0" err="1">
                  <a:solidFill>
                    <a:schemeClr val="tx2"/>
                  </a:solidFill>
                  <a:cs typeface="Arial" charset="0"/>
                </a:rPr>
                <a:t>amostra</a:t>
              </a:r>
              <a:r>
                <a:rPr lang="en-US" sz="2400" b="0" dirty="0">
                  <a:solidFill>
                    <a:schemeClr val="tx2"/>
                  </a:solidFill>
                  <a:cs typeface="Arial" charset="0"/>
                </a:rPr>
                <a:t>, </a:t>
              </a:r>
              <a:r>
                <a:rPr lang="en-US" sz="2400" b="0" dirty="0" err="1">
                  <a:solidFill>
                    <a:schemeClr val="tx2"/>
                  </a:solidFill>
                  <a:cs typeface="Arial" charset="0"/>
                </a:rPr>
                <a:t>então</a:t>
              </a:r>
              <a:r>
                <a:rPr lang="en-US" sz="2400" b="0" dirty="0">
                  <a:solidFill>
                    <a:schemeClr val="tx2"/>
                  </a:solidFill>
                  <a:cs typeface="Arial" charset="0"/>
                </a:rPr>
                <a:t> a forma do </a:t>
              </a:r>
              <a:r>
                <a:rPr lang="en-US" sz="2400" b="0" dirty="0" err="1">
                  <a:solidFill>
                    <a:schemeClr val="tx2"/>
                  </a:solidFill>
                  <a:cs typeface="Arial" charset="0"/>
                </a:rPr>
                <a:t>limite</a:t>
              </a:r>
              <a:r>
                <a:rPr lang="en-US" sz="2400" b="0" dirty="0">
                  <a:solidFill>
                    <a:schemeClr val="tx2"/>
                  </a:solidFill>
                  <a:cs typeface="Arial" charset="0"/>
                </a:rPr>
                <a:t> </a:t>
              </a:r>
              <a:r>
                <a:rPr lang="en-US" sz="2400" b="0" dirty="0" err="1">
                  <a:solidFill>
                    <a:schemeClr val="tx2"/>
                  </a:solidFill>
                  <a:cs typeface="Arial" charset="0"/>
                </a:rPr>
                <a:t>da</a:t>
              </a:r>
              <a:r>
                <a:rPr lang="en-US" sz="2400" b="0" dirty="0">
                  <a:solidFill>
                    <a:schemeClr val="tx2"/>
                  </a:solidFill>
                  <a:cs typeface="Arial" charset="0"/>
                </a:rPr>
                <a:t> </a:t>
              </a:r>
              <a:r>
                <a:rPr lang="en-US" sz="2400" b="0" dirty="0" err="1">
                  <a:solidFill>
                    <a:schemeClr val="tx2"/>
                  </a:solidFill>
                  <a:cs typeface="Arial" charset="0"/>
                </a:rPr>
                <a:t>distribuição</a:t>
              </a:r>
              <a:r>
                <a:rPr lang="en-US" sz="2400" b="0" dirty="0">
                  <a:solidFill>
                    <a:schemeClr val="tx2"/>
                  </a:solidFill>
                  <a:cs typeface="Arial" charset="0"/>
                </a:rPr>
                <a:t> de </a:t>
              </a:r>
            </a:p>
            <a:p>
              <a:pPr algn="l">
                <a:spcBef>
                  <a:spcPct val="50000"/>
                </a:spcBef>
              </a:pPr>
              <a:endParaRPr lang="en-US" sz="2400" b="0" dirty="0">
                <a:solidFill>
                  <a:schemeClr val="tx2"/>
                </a:solidFill>
                <a:cs typeface="Arial" charset="0"/>
              </a:endParaRPr>
            </a:p>
            <a:p>
              <a:pPr algn="l">
                <a:spcBef>
                  <a:spcPct val="50000"/>
                </a:spcBef>
              </a:pPr>
              <a:endParaRPr lang="en-US" sz="2400" b="0" dirty="0">
                <a:solidFill>
                  <a:schemeClr val="tx2"/>
                </a:solidFill>
                <a:cs typeface="Arial" charset="0"/>
              </a:endParaRPr>
            </a:p>
            <a:p>
              <a:pPr algn="l">
                <a:spcBef>
                  <a:spcPct val="50000"/>
                </a:spcBef>
              </a:pPr>
              <a:endParaRPr lang="en-US" sz="2400" b="0" dirty="0">
                <a:solidFill>
                  <a:schemeClr val="tx2"/>
                </a:solidFill>
                <a:cs typeface="Arial" charset="0"/>
              </a:endParaRPr>
            </a:p>
            <a:p>
              <a:pPr algn="l">
                <a:spcBef>
                  <a:spcPct val="50000"/>
                </a:spcBef>
              </a:pPr>
              <a:r>
                <a:rPr lang="en-US" sz="2400" b="0" dirty="0" err="1">
                  <a:solidFill>
                    <a:schemeClr val="tx2"/>
                  </a:solidFill>
                  <a:cs typeface="Arial" charset="0"/>
                </a:rPr>
                <a:t>Quando</a:t>
              </a:r>
              <a:r>
                <a:rPr lang="en-US" sz="2400" b="0" dirty="0">
                  <a:solidFill>
                    <a:schemeClr val="tx2"/>
                  </a:solidFill>
                  <a:cs typeface="Arial" charset="0"/>
                </a:rPr>
                <a:t>               </a:t>
              </a:r>
              <a:r>
                <a:rPr lang="en-US" sz="2400" b="0" dirty="0" smtClean="0">
                  <a:solidFill>
                    <a:schemeClr val="tx2"/>
                  </a:solidFill>
                  <a:cs typeface="Arial" charset="0"/>
                </a:rPr>
                <a:t>      é </a:t>
              </a:r>
              <a:r>
                <a:rPr lang="en-US" sz="2400" b="0" dirty="0">
                  <a:solidFill>
                    <a:schemeClr val="tx2"/>
                  </a:solidFill>
                  <a:cs typeface="Arial" charset="0"/>
                </a:rPr>
                <a:t>a </a:t>
              </a:r>
              <a:r>
                <a:rPr lang="en-US" sz="2400" b="0" dirty="0" err="1">
                  <a:solidFill>
                    <a:schemeClr val="tx2"/>
                  </a:solidFill>
                  <a:cs typeface="Arial" charset="0"/>
                </a:rPr>
                <a:t>distribuição</a:t>
              </a:r>
              <a:r>
                <a:rPr lang="en-US" sz="2400" b="0" dirty="0">
                  <a:solidFill>
                    <a:schemeClr val="tx2"/>
                  </a:solidFill>
                  <a:cs typeface="Arial" charset="0"/>
                </a:rPr>
                <a:t> normal </a:t>
              </a:r>
              <a:r>
                <a:rPr lang="en-US" sz="2400" b="0" dirty="0" err="1">
                  <a:solidFill>
                    <a:schemeClr val="tx2"/>
                  </a:solidFill>
                  <a:cs typeface="Arial" charset="0"/>
                </a:rPr>
                <a:t>padrão</a:t>
              </a:r>
              <a:endParaRPr lang="el-GR" sz="2400" b="0" dirty="0">
                <a:solidFill>
                  <a:schemeClr val="tx2"/>
                </a:solidFill>
                <a:cs typeface="Arial" charset="0"/>
              </a:endParaRPr>
            </a:p>
          </p:txBody>
        </p:sp>
        <p:graphicFrame>
          <p:nvGraphicFramePr>
            <p:cNvPr id="160773" name="Object 5"/>
            <p:cNvGraphicFramePr>
              <a:graphicFrameLocks noChangeAspect="1"/>
            </p:cNvGraphicFramePr>
            <p:nvPr/>
          </p:nvGraphicFramePr>
          <p:xfrm>
            <a:off x="494" y="2024"/>
            <a:ext cx="225" cy="241"/>
          </p:xfrm>
          <a:graphic>
            <a:graphicData uri="http://schemas.openxmlformats.org/presentationml/2006/ole">
              <p:oleObj spid="_x0000_s5122" name="Equation" r:id="rId4" imgW="177480" imgH="190440" progId="">
                <p:embed/>
              </p:oleObj>
            </a:graphicData>
          </a:graphic>
        </p:graphicFrame>
        <p:graphicFrame>
          <p:nvGraphicFramePr>
            <p:cNvPr id="160774" name="Object 6"/>
            <p:cNvGraphicFramePr>
              <a:graphicFrameLocks noChangeAspect="1"/>
            </p:cNvGraphicFramePr>
            <p:nvPr/>
          </p:nvGraphicFramePr>
          <p:xfrm>
            <a:off x="1043" y="3671"/>
            <a:ext cx="730" cy="229"/>
          </p:xfrm>
          <a:graphic>
            <a:graphicData uri="http://schemas.openxmlformats.org/presentationml/2006/ole">
              <p:oleObj spid="_x0000_s5123" name="Equation" r:id="rId5" imgW="444240" imgH="139680" progId="">
                <p:embed/>
              </p:oleObj>
            </a:graphicData>
          </a:graphic>
        </p:graphicFrame>
        <p:graphicFrame>
          <p:nvGraphicFramePr>
            <p:cNvPr id="160775" name="Object 7"/>
            <p:cNvGraphicFramePr>
              <a:graphicFrameLocks noChangeAspect="1"/>
            </p:cNvGraphicFramePr>
            <p:nvPr/>
          </p:nvGraphicFramePr>
          <p:xfrm>
            <a:off x="3902" y="1829"/>
            <a:ext cx="258" cy="279"/>
          </p:xfrm>
          <a:graphic>
            <a:graphicData uri="http://schemas.openxmlformats.org/presentationml/2006/ole">
              <p:oleObj spid="_x0000_s5124" name="Equation" r:id="rId6" imgW="152280" imgH="164880" progId="">
                <p:embed/>
              </p:oleObj>
            </a:graphicData>
          </a:graphic>
        </p:graphicFrame>
        <p:graphicFrame>
          <p:nvGraphicFramePr>
            <p:cNvPr id="160776" name="Object 8"/>
            <p:cNvGraphicFramePr>
              <a:graphicFrameLocks noChangeAspect="1"/>
            </p:cNvGraphicFramePr>
            <p:nvPr/>
          </p:nvGraphicFramePr>
          <p:xfrm>
            <a:off x="2246" y="2528"/>
            <a:ext cx="1270" cy="993"/>
          </p:xfrm>
          <a:graphic>
            <a:graphicData uri="http://schemas.openxmlformats.org/presentationml/2006/ole">
              <p:oleObj spid="_x0000_s5125" name="Equation" r:id="rId7" imgW="698400" imgH="545760" progId="">
                <p:embed/>
              </p:oleObj>
            </a:graphicData>
          </a:graphic>
        </p:graphicFrame>
      </p:grpSp>
      <p:sp>
        <p:nvSpPr>
          <p:cNvPr id="10" name="Retângulo de cantos arredondados 9"/>
          <p:cNvSpPr/>
          <p:nvPr/>
        </p:nvSpPr>
        <p:spPr>
          <a:xfrm>
            <a:off x="6084168" y="3573016"/>
            <a:ext cx="2808312" cy="1800200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 smtClean="0">
                <a:solidFill>
                  <a:schemeClr val="bg1"/>
                </a:solidFill>
              </a:rPr>
              <a:t>Só funciona para amostras probabilísticas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/>
          <a:srcRect l="10922" t="11151" r="8754" b="10100"/>
          <a:stretch>
            <a:fillRect/>
          </a:stretch>
        </p:blipFill>
        <p:spPr bwMode="auto">
          <a:xfrm>
            <a:off x="-396552" y="-1"/>
            <a:ext cx="9937104" cy="6958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cidade_feliz_quantos_aprovam_o_projeto_populacao_900_pessoa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252536" y="1340768"/>
            <a:ext cx="5830396" cy="5830396"/>
          </a:xfrm>
          <a:prstGeom prst="rect">
            <a:avLst/>
          </a:prstGeom>
        </p:spPr>
      </p:pic>
      <p:cxnSp>
        <p:nvCxnSpPr>
          <p:cNvPr id="9" name="Conector de seta reta 8"/>
          <p:cNvCxnSpPr/>
          <p:nvPr/>
        </p:nvCxnSpPr>
        <p:spPr>
          <a:xfrm flipH="1">
            <a:off x="4644008" y="2564904"/>
            <a:ext cx="1080120" cy="504056"/>
          </a:xfrm>
          <a:prstGeom prst="straightConnector1">
            <a:avLst/>
          </a:prstGeom>
          <a:ln w="57150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Hexágono 12"/>
          <p:cNvSpPr/>
          <p:nvPr/>
        </p:nvSpPr>
        <p:spPr>
          <a:xfrm>
            <a:off x="3203848" y="2852936"/>
            <a:ext cx="1440160" cy="864096"/>
          </a:xfrm>
          <a:prstGeom prst="hexagon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 descr="cidade_feliz_quantos_aprovam_o_projeto_populacao_900_pessoas.png"/>
          <p:cNvPicPr>
            <a:picLocks noChangeAspect="1"/>
          </p:cNvPicPr>
          <p:nvPr/>
        </p:nvPicPr>
        <p:blipFill>
          <a:blip r:embed="rId2" cstate="print"/>
          <a:srcRect l="60517" t="25936" r="17252" b="59243"/>
          <a:stretch>
            <a:fillRect/>
          </a:stretch>
        </p:blipFill>
        <p:spPr>
          <a:xfrm>
            <a:off x="5821536" y="1844824"/>
            <a:ext cx="2422872" cy="1536171"/>
          </a:xfrm>
          <a:prstGeom prst="rect">
            <a:avLst/>
          </a:prstGeom>
        </p:spPr>
      </p:pic>
      <p:sp>
        <p:nvSpPr>
          <p:cNvPr id="8" name="Hexágono 7"/>
          <p:cNvSpPr/>
          <p:nvPr/>
        </p:nvSpPr>
        <p:spPr>
          <a:xfrm>
            <a:off x="5724128" y="1916832"/>
            <a:ext cx="2560284" cy="1440160"/>
          </a:xfrm>
          <a:prstGeom prst="hexagon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6444208" y="3501008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18 a favor</a:t>
            </a:r>
          </a:p>
          <a:p>
            <a:pPr marL="342900" indent="-342900"/>
            <a:r>
              <a:rPr lang="pt-BR" dirty="0" smtClean="0"/>
              <a:t>15 contra</a:t>
            </a:r>
          </a:p>
          <a:p>
            <a:pPr marL="342900" indent="-342900"/>
            <a:r>
              <a:rPr lang="pt-BR" dirty="0" smtClean="0"/>
              <a:t>18/33 = 54,54%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cidade_feliz_quantos_aprovam_o_projeto_populacao_900_pessoa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252536" y="1340768"/>
            <a:ext cx="5830396" cy="5830396"/>
          </a:xfrm>
          <a:prstGeom prst="rect">
            <a:avLst/>
          </a:prstGeom>
        </p:spPr>
      </p:pic>
      <p:sp>
        <p:nvSpPr>
          <p:cNvPr id="14" name="Triângulo isósceles 13"/>
          <p:cNvSpPr/>
          <p:nvPr/>
        </p:nvSpPr>
        <p:spPr>
          <a:xfrm>
            <a:off x="665638" y="5013176"/>
            <a:ext cx="1026042" cy="1557281"/>
          </a:xfrm>
          <a:prstGeom prst="triangl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6700490" y="3068960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16 a favor</a:t>
            </a:r>
          </a:p>
          <a:p>
            <a:pPr marL="342900" indent="-342900"/>
            <a:r>
              <a:rPr lang="pt-BR" dirty="0" smtClean="0"/>
              <a:t>14 contra</a:t>
            </a:r>
          </a:p>
          <a:p>
            <a:pPr marL="342900" indent="-342900"/>
            <a:r>
              <a:rPr lang="pt-BR" dirty="0" smtClean="0"/>
              <a:t>16/30 = 53,33%</a:t>
            </a:r>
            <a:endParaRPr lang="pt-BR" dirty="0"/>
          </a:p>
        </p:txBody>
      </p:sp>
      <p:pic>
        <p:nvPicPr>
          <p:cNvPr id="12" name="Imagem 11" descr="cidade_feliz_quantos_aprovam_o_projeto_populacao_900_pessoas.png"/>
          <p:cNvPicPr>
            <a:picLocks noChangeAspect="1"/>
          </p:cNvPicPr>
          <p:nvPr/>
        </p:nvPicPr>
        <p:blipFill>
          <a:blip r:embed="rId2" cstate="print"/>
          <a:srcRect l="16055" t="62987" r="66654" b="9842"/>
          <a:stretch>
            <a:fillRect/>
          </a:stretch>
        </p:blipFill>
        <p:spPr>
          <a:xfrm>
            <a:off x="6588224" y="548680"/>
            <a:ext cx="1432610" cy="2251244"/>
          </a:xfrm>
          <a:prstGeom prst="rect">
            <a:avLst/>
          </a:prstGeom>
        </p:spPr>
      </p:pic>
      <p:sp>
        <p:nvSpPr>
          <p:cNvPr id="16" name="Triângulo isósceles 15"/>
          <p:cNvSpPr/>
          <p:nvPr/>
        </p:nvSpPr>
        <p:spPr>
          <a:xfrm>
            <a:off x="6538544" y="548680"/>
            <a:ext cx="1458090" cy="2232248"/>
          </a:xfrm>
          <a:prstGeom prst="triangl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7" name="Conector de seta reta 16"/>
          <p:cNvCxnSpPr/>
          <p:nvPr/>
        </p:nvCxnSpPr>
        <p:spPr>
          <a:xfrm flipH="1">
            <a:off x="1403648" y="2780928"/>
            <a:ext cx="5040560" cy="2376264"/>
          </a:xfrm>
          <a:prstGeom prst="straightConnector1">
            <a:avLst/>
          </a:prstGeom>
          <a:ln w="57150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cidade_feliz_quantos_aprovam_o_projeto_populacao_900_pessoa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252536" y="1340768"/>
            <a:ext cx="5830396" cy="5830396"/>
          </a:xfrm>
          <a:prstGeom prst="rect">
            <a:avLst/>
          </a:prstGeom>
        </p:spPr>
      </p:pic>
      <p:sp>
        <p:nvSpPr>
          <p:cNvPr id="15" name="Estrela de 5 pontas 14"/>
          <p:cNvSpPr/>
          <p:nvPr/>
        </p:nvSpPr>
        <p:spPr>
          <a:xfrm>
            <a:off x="2987824" y="4293096"/>
            <a:ext cx="2232248" cy="194421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exto explicativo em forma de nuvem 10"/>
          <p:cNvSpPr/>
          <p:nvPr/>
        </p:nvSpPr>
        <p:spPr>
          <a:xfrm>
            <a:off x="2915816" y="1988840"/>
            <a:ext cx="2160240" cy="1008112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Pentágono regular 11"/>
          <p:cNvSpPr/>
          <p:nvPr/>
        </p:nvSpPr>
        <p:spPr>
          <a:xfrm>
            <a:off x="251520" y="2204864"/>
            <a:ext cx="1872208" cy="1656184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/>
          <p:cNvSpPr txBox="1"/>
          <p:nvPr/>
        </p:nvSpPr>
        <p:spPr>
          <a:xfrm>
            <a:off x="5436096" y="2060848"/>
            <a:ext cx="33123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 smtClean="0"/>
              <a:t>Tenho muitas outras formas possíveis e muitas outras áreas da população  que eu poderia cobrir.</a:t>
            </a:r>
          </a:p>
          <a:p>
            <a:pPr algn="just"/>
            <a:endParaRPr lang="pt-BR" dirty="0"/>
          </a:p>
          <a:p>
            <a:pPr algn="just"/>
            <a:r>
              <a:rPr lang="pt-BR" dirty="0" smtClean="0"/>
              <a:t>Eu outras palavras, temos muitos métodos de coleta e várias  áreas aleatórias para cobrir</a:t>
            </a:r>
            <a:endParaRPr lang="pt-BR" dirty="0"/>
          </a:p>
        </p:txBody>
      </p:sp>
      <p:sp>
        <p:nvSpPr>
          <p:cNvPr id="17" name="Cruz 16"/>
          <p:cNvSpPr/>
          <p:nvPr/>
        </p:nvSpPr>
        <p:spPr>
          <a:xfrm>
            <a:off x="251520" y="5013176"/>
            <a:ext cx="1584176" cy="1440160"/>
          </a:xfrm>
          <a:prstGeom prst="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/>
          <p:cNvSpPr/>
          <p:nvPr/>
        </p:nvSpPr>
        <p:spPr>
          <a:xfrm>
            <a:off x="2402795" y="1736956"/>
            <a:ext cx="144016" cy="4968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60;p12"/>
          <p:cNvPicPr preferRelativeResize="0"/>
          <p:nvPr/>
        </p:nvPicPr>
        <p:blipFill rotWithShape="1">
          <a:blip r:embed="rId2" cstate="print">
            <a:alphaModFix/>
          </a:blip>
          <a:srcRect l="9741" t="16400" r="7572" b="10100"/>
          <a:stretch/>
        </p:blipFill>
        <p:spPr>
          <a:xfrm>
            <a:off x="-756592" y="-27384"/>
            <a:ext cx="11610528" cy="6885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cidade_feliz_quantos_aprovam_o_projeto_populacao_900_pessoas.png"/>
          <p:cNvPicPr>
            <a:picLocks noChangeAspect="1"/>
          </p:cNvPicPr>
          <p:nvPr/>
        </p:nvPicPr>
        <p:blipFill>
          <a:blip r:embed="rId3" cstate="print"/>
          <a:srcRect l="21884" t="34581" r="50598" b="41953"/>
          <a:stretch>
            <a:fillRect/>
          </a:stretch>
        </p:blipFill>
        <p:spPr>
          <a:xfrm>
            <a:off x="539552" y="476672"/>
            <a:ext cx="3630992" cy="3096344"/>
          </a:xfrm>
          <a:prstGeom prst="rect">
            <a:avLst/>
          </a:prstGeom>
        </p:spPr>
      </p:pic>
      <p:sp>
        <p:nvSpPr>
          <p:cNvPr id="3" name="Elipse 2"/>
          <p:cNvSpPr/>
          <p:nvPr/>
        </p:nvSpPr>
        <p:spPr>
          <a:xfrm>
            <a:off x="559767" y="548680"/>
            <a:ext cx="3480151" cy="2990354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6" name="Conector de seta reta 5"/>
          <p:cNvCxnSpPr/>
          <p:nvPr/>
        </p:nvCxnSpPr>
        <p:spPr>
          <a:xfrm>
            <a:off x="9324528" y="2564904"/>
            <a:ext cx="914400" cy="914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m 9" descr="cidade_feliz_quantos_aprovam_o_projeto_populacao_900_pessoas.png"/>
          <p:cNvPicPr>
            <a:picLocks noChangeAspect="1"/>
          </p:cNvPicPr>
          <p:nvPr/>
        </p:nvPicPr>
        <p:blipFill>
          <a:blip r:embed="rId3" cstate="print"/>
          <a:srcRect l="13585" t="17291" r="66654" b="61713"/>
          <a:stretch>
            <a:fillRect/>
          </a:stretch>
        </p:blipFill>
        <p:spPr>
          <a:xfrm>
            <a:off x="539552" y="4149080"/>
            <a:ext cx="1993642" cy="2118245"/>
          </a:xfrm>
          <a:prstGeom prst="rect">
            <a:avLst/>
          </a:prstGeom>
        </p:spPr>
      </p:pic>
      <p:sp>
        <p:nvSpPr>
          <p:cNvPr id="12" name="Retângulo 11"/>
          <p:cNvSpPr/>
          <p:nvPr/>
        </p:nvSpPr>
        <p:spPr>
          <a:xfrm>
            <a:off x="523676" y="4155430"/>
            <a:ext cx="2032100" cy="208188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 descr="cidade_feliz_quantos_aprovam_o_projeto_populacao_900_pessoas.png"/>
          <p:cNvPicPr>
            <a:picLocks noChangeAspect="1"/>
          </p:cNvPicPr>
          <p:nvPr/>
        </p:nvPicPr>
        <p:blipFill>
          <a:blip r:embed="rId3" cstate="print"/>
          <a:srcRect l="60517" t="25936" r="17252" b="59243"/>
          <a:stretch>
            <a:fillRect/>
          </a:stretch>
        </p:blipFill>
        <p:spPr>
          <a:xfrm>
            <a:off x="5652120" y="4077072"/>
            <a:ext cx="2422872" cy="1536171"/>
          </a:xfrm>
          <a:prstGeom prst="rect">
            <a:avLst/>
          </a:prstGeom>
        </p:spPr>
      </p:pic>
      <p:sp>
        <p:nvSpPr>
          <p:cNvPr id="14" name="Hexágono 13"/>
          <p:cNvSpPr/>
          <p:nvPr/>
        </p:nvSpPr>
        <p:spPr>
          <a:xfrm>
            <a:off x="5554712" y="4149080"/>
            <a:ext cx="2560284" cy="1440160"/>
          </a:xfrm>
          <a:prstGeom prst="hexagon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/>
          <p:cNvSpPr txBox="1"/>
          <p:nvPr/>
        </p:nvSpPr>
        <p:spPr>
          <a:xfrm>
            <a:off x="6156176" y="2852936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16 a favor</a:t>
            </a:r>
          </a:p>
          <a:p>
            <a:pPr marL="342900" indent="-342900"/>
            <a:r>
              <a:rPr lang="pt-BR" dirty="0" smtClean="0"/>
              <a:t>14 contra</a:t>
            </a:r>
          </a:p>
          <a:p>
            <a:pPr marL="342900" indent="-342900"/>
            <a:r>
              <a:rPr lang="pt-BR" dirty="0" smtClean="0"/>
              <a:t>16/30 = 53,33%</a:t>
            </a:r>
            <a:endParaRPr lang="pt-BR" dirty="0"/>
          </a:p>
        </p:txBody>
      </p:sp>
      <p:pic>
        <p:nvPicPr>
          <p:cNvPr id="17" name="Imagem 16" descr="cidade_feliz_quantos_aprovam_o_projeto_populacao_900_pessoas.png"/>
          <p:cNvPicPr>
            <a:picLocks noChangeAspect="1"/>
          </p:cNvPicPr>
          <p:nvPr/>
        </p:nvPicPr>
        <p:blipFill>
          <a:blip r:embed="rId3" cstate="print"/>
          <a:srcRect l="16055" t="62987" r="66654" b="9842"/>
          <a:stretch>
            <a:fillRect/>
          </a:stretch>
        </p:blipFill>
        <p:spPr>
          <a:xfrm>
            <a:off x="6012160" y="548680"/>
            <a:ext cx="1432610" cy="2251244"/>
          </a:xfrm>
          <a:prstGeom prst="rect">
            <a:avLst/>
          </a:prstGeom>
        </p:spPr>
      </p:pic>
      <p:sp>
        <p:nvSpPr>
          <p:cNvPr id="18" name="Triângulo isósceles 17"/>
          <p:cNvSpPr/>
          <p:nvPr/>
        </p:nvSpPr>
        <p:spPr>
          <a:xfrm>
            <a:off x="5962480" y="548680"/>
            <a:ext cx="1458090" cy="2232248"/>
          </a:xfrm>
          <a:prstGeom prst="triangl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/>
          <p:cNvSpPr txBox="1"/>
          <p:nvPr/>
        </p:nvSpPr>
        <p:spPr>
          <a:xfrm>
            <a:off x="2915816" y="3429000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33 a favor</a:t>
            </a:r>
          </a:p>
          <a:p>
            <a:pPr marL="342900" indent="-342900"/>
            <a:r>
              <a:rPr lang="pt-BR" dirty="0" smtClean="0"/>
              <a:t>24 contra</a:t>
            </a:r>
          </a:p>
          <a:p>
            <a:pPr marL="342900" indent="-342900"/>
            <a:r>
              <a:rPr lang="pt-BR" dirty="0" smtClean="0"/>
              <a:t>33/57 = 57,89%</a:t>
            </a:r>
            <a:endParaRPr lang="pt-BR" dirty="0"/>
          </a:p>
        </p:txBody>
      </p:sp>
      <p:sp>
        <p:nvSpPr>
          <p:cNvPr id="21" name="CaixaDeTexto 20"/>
          <p:cNvSpPr txBox="1"/>
          <p:nvPr/>
        </p:nvSpPr>
        <p:spPr>
          <a:xfrm>
            <a:off x="2771800" y="5445224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25 a favor</a:t>
            </a:r>
          </a:p>
          <a:p>
            <a:pPr marL="342900" indent="-342900"/>
            <a:r>
              <a:rPr lang="pt-BR" dirty="0" smtClean="0"/>
              <a:t>17 contra</a:t>
            </a:r>
          </a:p>
          <a:p>
            <a:pPr marL="342900" indent="-342900"/>
            <a:r>
              <a:rPr lang="pt-BR" dirty="0" smtClean="0"/>
              <a:t>25/42 = 59,52%</a:t>
            </a:r>
            <a:endParaRPr lang="pt-BR" dirty="0"/>
          </a:p>
        </p:txBody>
      </p:sp>
      <p:sp>
        <p:nvSpPr>
          <p:cNvPr id="22" name="CaixaDeTexto 21"/>
          <p:cNvSpPr txBox="1"/>
          <p:nvPr/>
        </p:nvSpPr>
        <p:spPr>
          <a:xfrm>
            <a:off x="6228184" y="5657671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pt-BR" dirty="0" smtClean="0"/>
              <a:t>18 a favor</a:t>
            </a:r>
          </a:p>
          <a:p>
            <a:pPr marL="342900" indent="-342900"/>
            <a:r>
              <a:rPr lang="pt-BR" dirty="0" smtClean="0"/>
              <a:t>15 contra</a:t>
            </a:r>
          </a:p>
          <a:p>
            <a:pPr marL="342900" indent="-342900"/>
            <a:r>
              <a:rPr lang="pt-BR" dirty="0" smtClean="0"/>
              <a:t>18/33 = 54,54%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949</Words>
  <Application>Microsoft Office PowerPoint</Application>
  <PresentationFormat>Apresentação na tela (4:3)</PresentationFormat>
  <Paragraphs>210</Paragraphs>
  <Slides>42</Slides>
  <Notes>13</Notes>
  <HiddenSlides>0</HiddenSlides>
  <MMClips>0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Servidores OLE incorporados</vt:lpstr>
      </vt:variant>
      <vt:variant>
        <vt:i4>1</vt:i4>
      </vt:variant>
      <vt:variant>
        <vt:lpstr>Títulos de slides</vt:lpstr>
      </vt:variant>
      <vt:variant>
        <vt:i4>42</vt:i4>
      </vt:variant>
    </vt:vector>
  </HeadingPairs>
  <TitlesOfParts>
    <vt:vector size="44" baseType="lpstr">
      <vt:lpstr>Tema do Office</vt:lpstr>
      <vt:lpstr>Equation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Tamanho da Amostra</vt:lpstr>
      <vt:lpstr>Tamanho da Amostra – Abordagem por Intervalo de Confiança</vt:lpstr>
      <vt:lpstr>Tamanho da Amostra</vt:lpstr>
      <vt:lpstr>Slide 30</vt:lpstr>
      <vt:lpstr>Fiz uma pesquisa com 10 mil entrevistas de pessoas que moram em Botafogo e cheguei a conclusão de que as pessoas que moram em nesse bairro recebem em média R$ 1.400,00.</vt:lpstr>
      <vt:lpstr>Fiz uma pesquisa com 10 mil entrevistas de pessoas que moram em Botafogo e cheguei a conclusão de que as pessoas que moram em nesse bairro recebem em média R$ 1.400,00.</vt:lpstr>
      <vt:lpstr>Uma inferência sobre o parâmetro deve fornecer não somente uma estimativa pontual, mas também indicar quão próximo a estimativa está do valor do parâmetro.</vt:lpstr>
      <vt:lpstr>Uma inferência sobre o parâmetro deve fornecer não somente uma estimativa pontual, mas também indicar quão próximo a estimativa está do valor do parâmetro.</vt:lpstr>
      <vt:lpstr>População do bairro 77.212 habitantes  Amostra 10.000 pessoas</vt:lpstr>
      <vt:lpstr>Slide 36</vt:lpstr>
      <vt:lpstr>Slide 37</vt:lpstr>
      <vt:lpstr>Slide 38</vt:lpstr>
      <vt:lpstr>Grandes ideias</vt:lpstr>
      <vt:lpstr>AVISO </vt:lpstr>
      <vt:lpstr>Slide 41</vt:lpstr>
      <vt:lpstr>Slide 42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Steven Ross</dc:creator>
  <cp:lastModifiedBy>Steven Ross</cp:lastModifiedBy>
  <cp:revision>24</cp:revision>
  <dcterms:created xsi:type="dcterms:W3CDTF">2022-06-15T14:15:21Z</dcterms:created>
  <dcterms:modified xsi:type="dcterms:W3CDTF">2022-06-15T19:53:02Z</dcterms:modified>
</cp:coreProperties>
</file>

<file path=docProps/thumbnail.jpeg>
</file>